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57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8B2DA-FA2B-4CDF-A24E-8F4350A1A61C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6C19B-3DFF-493B-B970-FFD11A58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CD93-CBDD-4B93-A112-4169BF5A6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55A6B-DF45-4F09-96E8-6DAF9ED99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8F3E-A80D-4C0C-87F6-2065E427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0BA6-8E07-45BB-9500-899893D9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B1CE2-4A67-4E0C-875F-A53F1C4A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7B78-E6AD-4798-BE3F-78DD3CB3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9561F-AEC2-46DD-9B6D-88548AD33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0C6C-FEC4-4150-94F6-668EE96F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6BCDF-784A-4664-87E1-119A17CD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49AB-D179-47A4-897F-2E58AEC2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88671-2CF5-4036-88E5-9D627BE49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C8902-9BBD-47F2-91F4-E3169EE66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DFEB2-E91E-4463-8D80-63FA96EF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946F0-B6AD-485C-9622-D0EDD491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6093-462F-4021-A02A-949A7131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71D3-7896-4115-8291-54D1FB40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A5D10-A667-4C63-9B1E-7EAA4E28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7FE60-B089-4EFB-95DE-EFE9ABC1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57676-E926-4470-82A2-02C0C931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B20D-E20C-4E9B-8C5E-A96858A2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1D2D-0D02-4849-927D-C0189B69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98F6D-A36A-4A45-BDBD-3630E371B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BF488-0669-4C36-8698-C9CB07D3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6BF8C-3CBA-4C30-B5FF-1525737B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BA79C-F470-4E6F-81D1-0EB533E5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67D5-0447-4BB9-83D1-3C4D260A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151B8-E978-413D-8639-C8254584A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E59A3-21FE-4ED9-B3BE-625D8AB46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DFF16-986D-4698-BE9C-F904750D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3D841-0CBD-46D5-BD1C-B844213A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1BC76-2A26-4C88-9526-2729CD7F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2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1CE3-6A6D-43E2-B583-7213DD3B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F7AE7-4180-4A30-822C-3F1EBC56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AF11D-721A-4759-83B8-311F7B06F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7036D-F92E-4D0B-8438-A9C5F51C9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667CF-2DB1-43AB-B604-BAB44D134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E6A54-5FF6-44B8-B55E-6BA5A5F0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6A4B4-1BBA-4FD6-BAFB-47E06100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77C7E6-4AD0-42F0-A0F5-0F2C72D7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A9BD-C2E8-4F61-8D0F-4002B37E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3421A-DDF0-496E-A00E-8FA3C134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3AD8D-A82E-4362-A589-F939B16A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06606-5DD6-43C3-8ECE-D71EE479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73ABB-9D1B-4FB2-AB66-573C50B5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58FC9-8F85-4ED7-BC48-E6752046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BA61A-E7EC-4C47-83AF-2E0FF48F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FB2A-67D9-4868-B879-A6527E4F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86591-5B1F-490D-ABE3-0F838E8FD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34992-646A-43A6-A642-BE869D375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2166A-781F-4222-B7F2-9655A220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D9B44-EC5C-4A2F-A74F-DD49FD2C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D755D-8E21-4C08-B1D9-99572E35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FA77-2D8F-4E5C-AEED-C741EC9A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FA1D82-C73A-4D9E-8196-0550CF1DE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68694-7B2A-4709-9E4C-E81F45EA4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1C9E7-0862-4579-827C-A89B85C3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5247-7EFC-4E6B-98CE-13962F8A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B5CCB-4D84-42B2-884D-A8C87A30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529B9-A9E9-4512-A8B3-699F5A6F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3BC33-DE58-45BC-B07D-942058BD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9D183-ED88-4B00-A518-EAB82B7B8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E5E22-DE53-44A0-9506-95E644C6E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A4A2-B346-4BF7-9DAD-6258B3A15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BE0F-F3E5-4CE8-9339-A5BE45266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rtuza.Jadliwala@utsa.edu" TargetMode="External"/><Relationship Id="rId2" Type="http://schemas.openxmlformats.org/officeDocument/2006/relationships/hyperlink" Target="mailto:scooterlab@uts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veen.Wijewickrama@ut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56B50-929B-445F-8959-2FA63FD35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280" y="5093208"/>
            <a:ext cx="7549896" cy="1261872"/>
          </a:xfrm>
        </p:spPr>
        <p:txBody>
          <a:bodyPr anchor="ctr">
            <a:normAutofit/>
          </a:bodyPr>
          <a:lstStyle/>
          <a:p>
            <a:pPr algn="r"/>
            <a:r>
              <a:rPr lang="en-US" sz="3800">
                <a:solidFill>
                  <a:schemeClr val="bg1"/>
                </a:solidFill>
              </a:rPr>
              <a:t>Workshop on a Community Testbed to Support Micromobility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B74BB-905C-42A8-92FD-964E0F544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920" y="5093208"/>
            <a:ext cx="2971800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1900">
                <a:solidFill>
                  <a:schemeClr val="bg1"/>
                </a:solidFill>
              </a:rPr>
              <a:t>06/18/2021, Online</a:t>
            </a:r>
          </a:p>
          <a:p>
            <a:pPr algn="l"/>
            <a:r>
              <a:rPr lang="en-US" sz="1900">
                <a:solidFill>
                  <a:schemeClr val="bg1"/>
                </a:solidFill>
              </a:rPr>
              <a:t>Murtuza Jadliwala, Greg Griffin, Sushil Prasad and Anindya Maiti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5A7E0EB-3032-4342-9E8E-911B7DE17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36232"/>
            <a:ext cx="10637520" cy="268597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92F240-FCCC-4D1B-89FD-0485B2F8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A938815-0BCC-410C-89C1-E6894FD61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710" y="3831803"/>
            <a:ext cx="2915621" cy="667353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41DA0225-2F3E-424D-99B5-2C8A70104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728" y="3791033"/>
            <a:ext cx="2145247" cy="66033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3779-7D7B-4B7F-A2AC-0C99FBF8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BE65E-16D5-473F-84BC-9D0F78FD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48CA5F1-C2A1-4474-A419-A2501842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E9DE-198D-4578-AE9F-986DC824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D5A98-DA57-4902-B216-13AE1AD6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Goal 1</a:t>
            </a:r>
            <a:r>
              <a:rPr lang="en-US" dirty="0"/>
              <a:t>: Provide an overview of </a:t>
            </a:r>
            <a:r>
              <a:rPr lang="en-US" dirty="0" err="1"/>
              <a:t>ScooterLab’s</a:t>
            </a:r>
            <a:r>
              <a:rPr lang="en-US" dirty="0"/>
              <a:t> primary vision and mission</a:t>
            </a:r>
          </a:p>
          <a:p>
            <a:endParaRPr lang="en-US" dirty="0"/>
          </a:p>
          <a:p>
            <a:r>
              <a:rPr lang="en-US" b="1" dirty="0"/>
              <a:t>Goal 2</a:t>
            </a:r>
            <a:r>
              <a:rPr lang="en-US" dirty="0"/>
              <a:t>: Understand the scientific community’s needs and expectations vis-à-vis </a:t>
            </a:r>
            <a:r>
              <a:rPr lang="en-US" dirty="0" err="1"/>
              <a:t>micromobility</a:t>
            </a:r>
            <a:r>
              <a:rPr lang="en-US" dirty="0"/>
              <a:t>-related and </a:t>
            </a:r>
            <a:r>
              <a:rPr lang="en-US" dirty="0" err="1"/>
              <a:t>micromobility</a:t>
            </a:r>
            <a:r>
              <a:rPr lang="en-US" dirty="0"/>
              <a:t>-supported research data collection</a:t>
            </a:r>
          </a:p>
          <a:p>
            <a:endParaRPr lang="en-US" dirty="0"/>
          </a:p>
          <a:p>
            <a:r>
              <a:rPr lang="en-US" b="1" dirty="0"/>
              <a:t>Goal 3</a:t>
            </a:r>
            <a:r>
              <a:rPr lang="en-US" dirty="0"/>
              <a:t>: Start building a research community around ScooterLab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654D5-D56F-4707-803F-4FD64785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7FBBB-4173-4C48-A4A7-5F0DD442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88AF5-F11D-4FFD-B598-E815EF1F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46DD-56DA-4789-A08F-2394981E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1EC7DB-7BE3-40E8-94F6-492DB3848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180"/>
              </p:ext>
            </p:extLst>
          </p:nvPr>
        </p:nvGraphicFramePr>
        <p:xfrm>
          <a:off x="716408" y="1318162"/>
          <a:ext cx="10070655" cy="49194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85127">
                  <a:extLst>
                    <a:ext uri="{9D8B030D-6E8A-4147-A177-3AD203B41FA5}">
                      <a16:colId xmlns:a16="http://schemas.microsoft.com/office/drawing/2014/main" val="953400897"/>
                    </a:ext>
                  </a:extLst>
                </a:gridCol>
                <a:gridCol w="4018353">
                  <a:extLst>
                    <a:ext uri="{9D8B030D-6E8A-4147-A177-3AD203B41FA5}">
                      <a16:colId xmlns:a16="http://schemas.microsoft.com/office/drawing/2014/main" val="3802113371"/>
                    </a:ext>
                  </a:extLst>
                </a:gridCol>
                <a:gridCol w="4067175">
                  <a:extLst>
                    <a:ext uri="{9D8B030D-6E8A-4147-A177-3AD203B41FA5}">
                      <a16:colId xmlns:a16="http://schemas.microsoft.com/office/drawing/2014/main" val="1569960124"/>
                    </a:ext>
                  </a:extLst>
                </a:gridCol>
              </a:tblGrid>
              <a:tr h="2181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1" dirty="0">
                          <a:effectLst/>
                        </a:rPr>
                        <a:t>Time</a:t>
                      </a:r>
                      <a:endParaRPr lang="en-US" sz="18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800" b="1" dirty="0">
                          <a:effectLst/>
                        </a:rPr>
                        <a:t>Topic</a:t>
                      </a:r>
                      <a:endParaRPr lang="en-US" sz="18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24792"/>
                  </a:ext>
                </a:extLst>
              </a:tr>
              <a:tr h="456519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9:00 am – 9:05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Welcome and Introductions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dirty="0">
                          <a:effectLst/>
                        </a:rPr>
                        <a:t>Murtuza Jadliwala</a:t>
                      </a: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90062"/>
                  </a:ext>
                </a:extLst>
              </a:tr>
              <a:tr h="401142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9:05 am – 9:15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ScooterLab Overview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Anindya Maiti</a:t>
                      </a: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03311"/>
                  </a:ext>
                </a:extLst>
              </a:tr>
              <a:tr h="456519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9:15 am – 9:30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ScooterLab Progress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Raveen Wijewickrama</a:t>
                      </a: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72725"/>
                  </a:ext>
                </a:extLst>
              </a:tr>
              <a:tr h="584154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9:30 am – 10:00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Lightning Talks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Chair: Anindya Maiti</a:t>
                      </a:r>
                    </a:p>
                  </a:txBody>
                  <a:tcPr marL="35091" marR="35091" marT="17546" marB="1754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62970"/>
                  </a:ext>
                </a:extLst>
              </a:tr>
              <a:tr h="245817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10:00 am – 10:10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Break</a:t>
                      </a:r>
                    </a:p>
                  </a:txBody>
                  <a:tcPr marL="35091" marR="35091" marT="17546" marB="175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98396"/>
                  </a:ext>
                </a:extLst>
              </a:tr>
              <a:tr h="667219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10:10 am – 11:10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Breakout Theme #1: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Engineering, development, and deployment.</a:t>
                      </a:r>
                    </a:p>
                    <a:p>
                      <a:pPr fontAlgn="base"/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Logistics Chair: Jeff Jobe, Session Chair: Murtuza Jadliwala</a:t>
                      </a:r>
                    </a:p>
                  </a:txBody>
                  <a:tcPr marL="35091" marR="35091" marT="17546" marB="1754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Breakout Theme #2: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Customizable data collection and research enabled.</a:t>
                      </a:r>
                    </a:p>
                    <a:p>
                      <a:pPr fontAlgn="base"/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Logistics Chair: Raveen Wijewickrama, Session Chair: Anindya Maiti</a:t>
                      </a:r>
                    </a:p>
                  </a:txBody>
                  <a:tcPr marL="35091" marR="35091" marT="17546" marB="1754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358430"/>
                  </a:ext>
                </a:extLst>
              </a:tr>
              <a:tr h="567909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11:10 am – 11:30 am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Graduate Student Poster Session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Chair: Raveen Wijewickrama</a:t>
                      </a:r>
                      <a:endParaRPr lang="en-US" sz="1400" dirty="0">
                        <a:effectLst/>
                      </a:endParaRPr>
                    </a:p>
                  </a:txBody>
                  <a:tcPr marL="35091" marR="35091" marT="17546" marB="1754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801820"/>
                  </a:ext>
                </a:extLst>
              </a:tr>
              <a:tr h="584154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11:30 am – 12:30 pm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Breakout Theme #3: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Research data publication best practices.</a:t>
                      </a:r>
                    </a:p>
                    <a:p>
                      <a:pPr fontAlgn="base"/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Logistics Chair: Jeff Jobe, Session Chair: Greg Griffin</a:t>
                      </a:r>
                    </a:p>
                  </a:txBody>
                  <a:tcPr marL="35091" marR="35091" marT="17546" marB="1754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Breakout Theme #4: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Data analysis and visualization.</a:t>
                      </a:r>
                    </a:p>
                    <a:p>
                      <a:pPr fontAlgn="base"/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Logistics Chair: Raveen Wijewickrama, Session Chair: Murtuza Jadliwala/Anindya Maiti</a:t>
                      </a:r>
                    </a:p>
                  </a:txBody>
                  <a:tcPr marL="35091" marR="35091" marT="17546" marB="1754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518908"/>
                  </a:ext>
                </a:extLst>
              </a:tr>
              <a:tr h="401142">
                <a:tc>
                  <a:txBody>
                    <a:bodyPr/>
                    <a:lstStyle/>
                    <a:p>
                      <a:pPr fontAlgn="base"/>
                      <a:r>
                        <a:rPr lang="en-US" sz="1400" b="1" dirty="0">
                          <a:effectLst/>
                        </a:rPr>
                        <a:t>12:30 pm – 12:45 pm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35091" marR="35091" marT="17546" marB="17546"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Remarks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 Griffin</a:t>
                      </a:r>
                    </a:p>
                  </a:txBody>
                  <a:tcPr marL="35091" marR="35091" marT="17546" marB="175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091" marR="35091" marT="17546" marB="1754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80932"/>
                  </a:ext>
                </a:extLst>
              </a:tr>
            </a:tbl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04F8377-238F-4863-AC82-9DFA2ED8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028039D-7A4E-463A-9168-6D8B3D3D9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D253C1-4D7F-4D50-9C77-D47C352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E9DE-198D-4578-AE9F-986DC824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63"/>
          </a:xfrm>
        </p:spPr>
        <p:txBody>
          <a:bodyPr/>
          <a:lstStyle/>
          <a:p>
            <a:r>
              <a:rPr lang="en-US" dirty="0"/>
              <a:t>Agenda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D5A98-DA57-4902-B216-13AE1AD6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4791075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Lightning Talks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16 speakers, 1 minute (uninterrupted) per speaker, final 10 minutes open forum for questions/networking.</a:t>
            </a:r>
          </a:p>
          <a:p>
            <a:r>
              <a:rPr lang="en-US" b="1" u="sng" dirty="0"/>
              <a:t>Graduate Student Poster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3 speakers, 5 minute per poster (4 minute talk + 1 minute Q&amp;A).</a:t>
            </a:r>
          </a:p>
          <a:p>
            <a:pPr lvl="1"/>
            <a:r>
              <a:rPr lang="en-US" dirty="0"/>
              <a:t>Best student poster award!</a:t>
            </a:r>
          </a:p>
          <a:p>
            <a:r>
              <a:rPr lang="en-US" b="1" u="sng" dirty="0"/>
              <a:t>Breakout Sessions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total of 2 sessions (one from 10.10-11.10, second from 11.30-12.30), each session consists of two themes.</a:t>
            </a:r>
          </a:p>
          <a:p>
            <a:pPr lvl="1"/>
            <a:r>
              <a:rPr lang="en-US" dirty="0"/>
              <a:t>Themes 1 &amp; 2 in session 1 will run in parallel, while themes 3 &amp; 4 in session 2 will run in parallel.</a:t>
            </a:r>
          </a:p>
          <a:p>
            <a:pPr lvl="1"/>
            <a:r>
              <a:rPr lang="en-US" dirty="0"/>
              <a:t>Each theme will take place in its own breakout room – </a:t>
            </a:r>
            <a:r>
              <a:rPr lang="en-US" b="1" dirty="0"/>
              <a:t>participants will be automatically transferred to the appropriate breakout rooms by the logistics chairs</a:t>
            </a:r>
            <a:r>
              <a:rPr lang="en-US" dirty="0"/>
              <a:t>, Raveen and Jeff.</a:t>
            </a:r>
          </a:p>
          <a:p>
            <a:pPr lvl="1"/>
            <a:r>
              <a:rPr lang="en-US" dirty="0"/>
              <a:t>Each theme is divided into two 15-minute phases, participants will attend alternate phases of both themes.</a:t>
            </a:r>
          </a:p>
          <a:p>
            <a:pPr lvl="2"/>
            <a:r>
              <a:rPr lang="en-US" dirty="0"/>
              <a:t>One group will attend phase 1 of theme 1, and phase 2 of theme 2, while the second group will attend phase 1 of theme 2, and phase 2 of theme 1.</a:t>
            </a:r>
          </a:p>
          <a:p>
            <a:pPr lvl="2"/>
            <a:r>
              <a:rPr lang="en-US" dirty="0"/>
              <a:t>Similar arrangement for themes 3 and 4.</a:t>
            </a:r>
          </a:p>
          <a:p>
            <a:r>
              <a:rPr lang="en-US" b="1" u="sng" dirty="0"/>
              <a:t>Final Remarks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Breakout session summaries, award announcements, photo session, workshop exit/closing survey information, and next steps.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4EDD-740E-493F-A94F-E379E32E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24270-6FEA-4D65-8187-AB117178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586E0-A805-49E8-9A7A-87ED43E6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8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E9DE-198D-4578-AE9F-986DC824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828"/>
          </a:xfrm>
        </p:spPr>
        <p:txBody>
          <a:bodyPr/>
          <a:lstStyle/>
          <a:p>
            <a:r>
              <a:rPr lang="en-US" dirty="0"/>
              <a:t>Enjoy the Workshop!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D5A98-DA57-4902-B216-13AE1AD6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502"/>
            <a:ext cx="10515600" cy="5223753"/>
          </a:xfrm>
        </p:spPr>
        <p:txBody>
          <a:bodyPr>
            <a:normAutofit/>
          </a:bodyPr>
          <a:lstStyle/>
          <a:p>
            <a:r>
              <a:rPr lang="en-US" dirty="0"/>
              <a:t>General Questions </a:t>
            </a:r>
            <a:r>
              <a:rPr lang="en-US"/>
              <a:t>and Concerns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scooterlab@utsa.edu</a:t>
            </a:r>
            <a:endParaRPr lang="en-US" dirty="0"/>
          </a:p>
          <a:p>
            <a:r>
              <a:rPr lang="en-US" dirty="0"/>
              <a:t>Technical issues during the workshop</a:t>
            </a:r>
          </a:p>
          <a:p>
            <a:pPr lvl="1"/>
            <a:r>
              <a:rPr lang="en-US" dirty="0">
                <a:hlinkClick r:id="rId3"/>
              </a:rPr>
              <a:t>Murtuza.Jadliwala@utsa.edu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Raveen.Wijewickrama@utsa.edu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Contact number: 802-851-0662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77CCB-AF77-4EEC-921D-B128E075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6/18/2021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B22-BA72-47DA-9A95-F74605F4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ScooterLab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EF6C-E3CB-4D2B-B569-3358E7D2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BE0F-F3E5-4CE8-9339-A5BE452666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522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Workshop on a Community Testbed to Support Micromobility Research</vt:lpstr>
      <vt:lpstr>Workshop Goals</vt:lpstr>
      <vt:lpstr>Agenda</vt:lpstr>
      <vt:lpstr>Agenda Highlights</vt:lpstr>
      <vt:lpstr>Enjoy the Workshop!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ScooterLab Planning Workshop</dc:title>
  <dc:creator>Murtuza Jadliwala</dc:creator>
  <cp:lastModifiedBy>Murtuza Jadliwala</cp:lastModifiedBy>
  <cp:revision>58</cp:revision>
  <dcterms:created xsi:type="dcterms:W3CDTF">2021-05-11T22:04:50Z</dcterms:created>
  <dcterms:modified xsi:type="dcterms:W3CDTF">2021-06-18T04:19:08Z</dcterms:modified>
</cp:coreProperties>
</file>