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88" r:id="rId2"/>
  </p:sldMasterIdLst>
  <p:notesMasterIdLst>
    <p:notesMasterId r:id="rId5"/>
  </p:notesMasterIdLst>
  <p:handoutMasterIdLst>
    <p:handoutMasterId r:id="rId6"/>
  </p:handoutMasterIdLst>
  <p:sldIdLst>
    <p:sldId id="276" r:id="rId3"/>
    <p:sldId id="1013" r:id="rId4"/>
  </p:sldIdLst>
  <p:sldSz cx="12192000" cy="6858000"/>
  <p:notesSz cx="6858000" cy="9144000"/>
  <p:embeddedFontLst>
    <p:embeddedFont>
      <p:font typeface="Adobe Caslon Pro" panose="0205050205050A020403" pitchFamily="18" charset="77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/>
    <p:restoredTop sz="94745"/>
  </p:normalViewPr>
  <p:slideViewPr>
    <p:cSldViewPr snapToGrid="0" snapToObjects="1">
      <p:cViewPr varScale="1">
        <p:scale>
          <a:sx n="128" d="100"/>
          <a:sy n="128" d="100"/>
        </p:scale>
        <p:origin x="1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EC8468-11B7-6746-A546-C105120819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337892-6DD3-D749-90FA-9207F5A988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55D9880-E0B6-1E48-9C1B-42AFDA4B2A3C}" type="datetimeFigureOut">
              <a:rPr lang="en-US"/>
              <a:pPr>
                <a:defRPr/>
              </a:pPr>
              <a:t>6/16/21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8C1FC-6999-1340-A15E-3CB5997B3A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19CBA-9477-0243-90D8-DA37BB85E4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8851C5-150A-B742-82CB-C8B1FE685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4C9437-9B45-424E-A953-59C629337F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36CADF-3B89-7C41-A333-915B3FB231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DA668B-27D5-3145-9856-CDB63BDCD85D}" type="datetimeFigureOut">
              <a:rPr lang="en-US"/>
              <a:pPr>
                <a:defRPr/>
              </a:pPr>
              <a:t>6/16/21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957145-D480-8144-955F-21271D9152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3F51A83-4836-2945-81AE-7484A0103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F6862-3919-1240-8A69-1CADC4DC14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2B8064-6A24-114F-B5C5-FDB439D594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7EBC63-0C6F-0546-B082-2721BA22F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920DA40D-FB8B-AD4F-B87E-E1E37E6322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825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4DEDECE-61B4-9048-8FDA-5A3C01E282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368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7F3F238A-D5AC-E049-8187-23E6BFEC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9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745" y="4725444"/>
            <a:ext cx="10972800" cy="566738"/>
          </a:xfrm>
        </p:spPr>
        <p:txBody>
          <a:bodyPr anchor="b"/>
          <a:lstStyle>
            <a:lvl1pPr algn="ctr">
              <a:defRPr sz="2000" b="0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5745" y="537619"/>
            <a:ext cx="109728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745" y="5292182"/>
            <a:ext cx="109728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4AD335A-1AE1-C54B-AE93-A365A53BE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368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7F3F238A-D5AC-E049-8187-23E6BFEC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5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4EB5136-ACD9-D544-86A2-15A308864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368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7F3F238A-D5AC-E049-8187-23E6BFEC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23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3C85F4E-7118-4B46-B1A6-91B558699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368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7F3F238A-D5AC-E049-8187-23E6BFEC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19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4FEE207-ABA0-4A46-B361-BA5B0A5AA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368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7F3F238A-D5AC-E049-8187-23E6BFEC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57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 b="0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146051"/>
            <a:ext cx="10980929" cy="498011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C3755CF-5AFC-1942-81A5-F8ACC812F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368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7F3F238A-D5AC-E049-8187-23E6BFEC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50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384800" cy="48825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384800" cy="48825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C10EC26-788F-A04C-A269-16814E707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368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7F3F238A-D5AC-E049-8187-23E6BFEC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13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3000"/>
            <a:ext cx="5386917" cy="639762"/>
          </a:xfrm>
        </p:spPr>
        <p:txBody>
          <a:bodyPr anchor="b"/>
          <a:lstStyle>
            <a:lvl1pPr marL="0" indent="0">
              <a:buNone/>
              <a:defRPr sz="2400" b="0" i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20240"/>
            <a:ext cx="5386917" cy="4126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43000"/>
            <a:ext cx="5389033" cy="639762"/>
          </a:xfrm>
        </p:spPr>
        <p:txBody>
          <a:bodyPr anchor="b"/>
          <a:lstStyle>
            <a:lvl1pPr marL="0" indent="0">
              <a:buNone/>
              <a:defRPr sz="2400" b="0" i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920240"/>
            <a:ext cx="5389033" cy="4126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BFC311F-19FD-C247-8DA3-86B886057C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96000" y="6368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7F3F238A-D5AC-E049-8187-23E6BFEC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37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71967"/>
            <a:ext cx="7974796" cy="51637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6F0FBA-E96A-F54D-A583-EF80B1F0A45F}"/>
              </a:ext>
            </a:extLst>
          </p:cNvPr>
          <p:cNvSpPr>
            <a:spLocks noChangeAspect="1"/>
          </p:cNvSpPr>
          <p:nvPr userDrawn="1"/>
        </p:nvSpPr>
        <p:spPr>
          <a:xfrm>
            <a:off x="8692675" y="2733305"/>
            <a:ext cx="1692100" cy="1637842"/>
          </a:xfrm>
          <a:prstGeom prst="rect">
            <a:avLst/>
          </a:prstGeom>
          <a:solidFill>
            <a:srgbClr val="8E0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B2CA51-977D-1047-9E58-A859B1FC0694}"/>
              </a:ext>
            </a:extLst>
          </p:cNvPr>
          <p:cNvSpPr>
            <a:spLocks noChangeAspect="1"/>
          </p:cNvSpPr>
          <p:nvPr userDrawn="1"/>
        </p:nvSpPr>
        <p:spPr>
          <a:xfrm>
            <a:off x="10490989" y="4496736"/>
            <a:ext cx="1690035" cy="1638935"/>
          </a:xfrm>
          <a:prstGeom prst="rect">
            <a:avLst/>
          </a:prstGeom>
          <a:solidFill>
            <a:srgbClr val="8E0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21EEDE-A9FB-C94A-8284-29614355E4B6}"/>
              </a:ext>
            </a:extLst>
          </p:cNvPr>
          <p:cNvSpPr>
            <a:spLocks noChangeAspect="1"/>
          </p:cNvSpPr>
          <p:nvPr userDrawn="1"/>
        </p:nvSpPr>
        <p:spPr>
          <a:xfrm>
            <a:off x="10490989" y="971967"/>
            <a:ext cx="1690035" cy="1636847"/>
          </a:xfrm>
          <a:prstGeom prst="rect">
            <a:avLst/>
          </a:prstGeom>
          <a:solidFill>
            <a:srgbClr val="8E0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1">
            <a:extLst>
              <a:ext uri="{FF2B5EF4-FFF2-40B4-BE49-F238E27FC236}">
                <a16:creationId xmlns:a16="http://schemas.microsoft.com/office/drawing/2014/main" id="{60B9F1A9-14C0-C24B-83EB-CC460293FEE2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692675" y="4496735"/>
            <a:ext cx="1690035" cy="163893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1">
            <a:extLst>
              <a:ext uri="{FF2B5EF4-FFF2-40B4-BE49-F238E27FC236}">
                <a16:creationId xmlns:a16="http://schemas.microsoft.com/office/drawing/2014/main" id="{85D4A6DD-F08D-504A-BE22-DF3C42CD29E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692675" y="973064"/>
            <a:ext cx="1690035" cy="163575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6C50D10E-3BFE-064D-83AF-53ED7C656562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0490989" y="2733854"/>
            <a:ext cx="1690035" cy="1637841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6F68053-A085-B042-ADB3-4FC3E8A2B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19075"/>
            <a:ext cx="1039368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7FC21FEE-08BC-6A4F-911F-599B15A80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368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7F3F238A-D5AC-E049-8187-23E6BFEC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72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14CCD76-E3A7-2847-B322-D85977899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368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7F3F238A-D5AC-E049-8187-23E6BFEC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57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3BEB30-2440-A547-8EFB-F1AFF52B8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368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7F3F238A-D5AC-E049-8187-23E6BFEC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1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730968C9-9258-CC43-A070-A065DA3A9D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825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92E75F5-E910-6A4B-8098-A4D6A779B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368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7F3F238A-D5AC-E049-8187-23E6BFEC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66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92BAE51-435D-B147-BC47-116998496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368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7F3F238A-D5AC-E049-8187-23E6BFEC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3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 b="0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146051"/>
            <a:ext cx="10980929" cy="498011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E012E12-BA32-AF4A-AFD6-5C96F3BB8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368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7F3F238A-D5AC-E049-8187-23E6BFEC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5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384800" cy="48825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384800" cy="48825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FDB430D-31FC-C546-8E11-CCB04E60F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368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7F3F238A-D5AC-E049-8187-23E6BFEC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8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3000"/>
            <a:ext cx="5386917" cy="639762"/>
          </a:xfrm>
        </p:spPr>
        <p:txBody>
          <a:bodyPr anchor="b"/>
          <a:lstStyle>
            <a:lvl1pPr marL="0" indent="0">
              <a:buNone/>
              <a:defRPr sz="2400" b="0" i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20240"/>
            <a:ext cx="5386917" cy="4126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43000"/>
            <a:ext cx="5389033" cy="639762"/>
          </a:xfrm>
        </p:spPr>
        <p:txBody>
          <a:bodyPr anchor="b"/>
          <a:lstStyle>
            <a:lvl1pPr marL="0" indent="0">
              <a:buNone/>
              <a:defRPr sz="2400" b="0" i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920240"/>
            <a:ext cx="5389033" cy="4126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CA8CDD8-1840-1146-BE23-AFEFD042C6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96000" y="6368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7F3F238A-D5AC-E049-8187-23E6BFEC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71967"/>
            <a:ext cx="7974796" cy="51637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FF0EBA7-88BA-F64B-B855-C24B02DF8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599" y="219075"/>
            <a:ext cx="1097921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6F0FBA-E96A-F54D-A583-EF80B1F0A45F}"/>
              </a:ext>
            </a:extLst>
          </p:cNvPr>
          <p:cNvSpPr>
            <a:spLocks noChangeAspect="1"/>
          </p:cNvSpPr>
          <p:nvPr userDrawn="1"/>
        </p:nvSpPr>
        <p:spPr>
          <a:xfrm>
            <a:off x="8692675" y="2733305"/>
            <a:ext cx="1692100" cy="1637842"/>
          </a:xfrm>
          <a:prstGeom prst="rect">
            <a:avLst/>
          </a:prstGeom>
          <a:solidFill>
            <a:srgbClr val="8E0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B2CA51-977D-1047-9E58-A859B1FC0694}"/>
              </a:ext>
            </a:extLst>
          </p:cNvPr>
          <p:cNvSpPr>
            <a:spLocks noChangeAspect="1"/>
          </p:cNvSpPr>
          <p:nvPr userDrawn="1"/>
        </p:nvSpPr>
        <p:spPr>
          <a:xfrm>
            <a:off x="10490989" y="4496736"/>
            <a:ext cx="1690035" cy="1638935"/>
          </a:xfrm>
          <a:prstGeom prst="rect">
            <a:avLst/>
          </a:prstGeom>
          <a:solidFill>
            <a:srgbClr val="8E0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21EEDE-A9FB-C94A-8284-29614355E4B6}"/>
              </a:ext>
            </a:extLst>
          </p:cNvPr>
          <p:cNvSpPr>
            <a:spLocks noChangeAspect="1"/>
          </p:cNvSpPr>
          <p:nvPr userDrawn="1"/>
        </p:nvSpPr>
        <p:spPr>
          <a:xfrm>
            <a:off x="10490989" y="971967"/>
            <a:ext cx="1690035" cy="1636847"/>
          </a:xfrm>
          <a:prstGeom prst="rect">
            <a:avLst/>
          </a:prstGeom>
          <a:solidFill>
            <a:srgbClr val="8E0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1">
            <a:extLst>
              <a:ext uri="{FF2B5EF4-FFF2-40B4-BE49-F238E27FC236}">
                <a16:creationId xmlns:a16="http://schemas.microsoft.com/office/drawing/2014/main" id="{60B9F1A9-14C0-C24B-83EB-CC460293FEE2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692675" y="4496735"/>
            <a:ext cx="1690035" cy="163893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1">
            <a:extLst>
              <a:ext uri="{FF2B5EF4-FFF2-40B4-BE49-F238E27FC236}">
                <a16:creationId xmlns:a16="http://schemas.microsoft.com/office/drawing/2014/main" id="{85D4A6DD-F08D-504A-BE22-DF3C42CD29E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692675" y="973064"/>
            <a:ext cx="1690035" cy="163575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6C50D10E-3BFE-064D-83AF-53ED7C656562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0490989" y="2733854"/>
            <a:ext cx="1690035" cy="1637841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B84BA5A0-135B-3C48-B6A4-3CC615213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368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7F3F238A-D5AC-E049-8187-23E6BFEC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6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8A05602-31DF-9F4C-804B-1CDEC7198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368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7F3F238A-D5AC-E049-8187-23E6BFEC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5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4E23-7541-1348-BE1C-565A71CC5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368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7F3F238A-D5AC-E049-8187-23E6BFEC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6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0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BE23049-6197-B247-98D4-06B89BB1E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368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7F3F238A-D5AC-E049-8187-23E6BFEC3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9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6E8063F-FF54-2C42-9074-249F093F0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19075"/>
            <a:ext cx="10972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3826ABE-7AC2-964C-B23C-50BFE3D15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109728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4C5577-999F-D443-8D74-F17A42D908A0}"/>
              </a:ext>
            </a:extLst>
          </p:cNvPr>
          <p:cNvCxnSpPr/>
          <p:nvPr/>
        </p:nvCxnSpPr>
        <p:spPr>
          <a:xfrm>
            <a:off x="0" y="6223000"/>
            <a:ext cx="12192000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30" name="TextBox 3">
            <a:extLst>
              <a:ext uri="{FF2B5EF4-FFF2-40B4-BE49-F238E27FC236}">
                <a16:creationId xmlns:a16="http://schemas.microsoft.com/office/drawing/2014/main" id="{0F26B872-A2F4-2141-A68E-D9BF6CF49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6319983"/>
            <a:ext cx="3684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8E0000"/>
                </a:solidFill>
                <a:latin typeface="Adobe Caslon Pro" panose="0205050205050A020403" pitchFamily="18" charset="77"/>
              </a:rPr>
              <a:t>Information Sciences Institute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2C65F-F945-A545-8DC5-2B45F3615D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5" b="13334"/>
          <a:stretch/>
        </p:blipFill>
        <p:spPr>
          <a:xfrm>
            <a:off x="10005655" y="6283159"/>
            <a:ext cx="1965960" cy="5486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77" r:id="rId9"/>
    <p:sldLayoutId id="2147483678" r:id="rId10"/>
    <p:sldLayoutId id="2147483687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6E8063F-FF54-2C42-9074-249F093F0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19075"/>
            <a:ext cx="1039368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3826ABE-7AC2-964C-B23C-50BFE3D15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109728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4C5577-999F-D443-8D74-F17A42D908A0}"/>
              </a:ext>
            </a:extLst>
          </p:cNvPr>
          <p:cNvCxnSpPr/>
          <p:nvPr/>
        </p:nvCxnSpPr>
        <p:spPr>
          <a:xfrm>
            <a:off x="0" y="6223000"/>
            <a:ext cx="12192000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492C65F-F945-A545-8DC5-2B45F3615D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5" b="13334"/>
          <a:stretch/>
        </p:blipFill>
        <p:spPr>
          <a:xfrm>
            <a:off x="10005655" y="6283159"/>
            <a:ext cx="1965960" cy="548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752261-DE3E-1F49-B548-C73F8E6B05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825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390E9CBD-2DD9-714A-8744-F8C69CC043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0213" y="6319983"/>
            <a:ext cx="3684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8E0000"/>
                </a:solidFill>
                <a:latin typeface="Adobe Caslon Pro" panose="0205050205050A020403" pitchFamily="18" charset="77"/>
              </a:rPr>
              <a:t>Information Sciences Institute</a:t>
            </a:r>
          </a:p>
        </p:txBody>
      </p:sp>
    </p:spTree>
    <p:extLst>
      <p:ext uri="{BB962C8B-B14F-4D97-AF65-F5344CB8AC3E}">
        <p14:creationId xmlns:p14="http://schemas.microsoft.com/office/powerpoint/2010/main" val="372849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9" r:id="rId9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206AAB6-2A51-3A4C-98F9-A05BDA609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Testbeds for Cybersecurity Experimentation and Test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7A339DD4-4021-644E-91FF-1714EFACBC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Terry </a:t>
            </a:r>
            <a:r>
              <a:rPr lang="en-US" dirty="0" err="1"/>
              <a:t>Benzel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Director Networking and Cybersecurity Research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Information Sciences Institute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University of Southern California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7ADB5F-6BC8-4A29-B50F-58A757E7B895}"/>
              </a:ext>
            </a:extLst>
          </p:cNvPr>
          <p:cNvSpPr txBox="1"/>
          <p:nvPr/>
        </p:nvSpPr>
        <p:spPr>
          <a:xfrm>
            <a:off x="-4779" y="-1703"/>
            <a:ext cx="573909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Testbeds for Cybersecurity Experimentation</a:t>
            </a:r>
          </a:p>
          <a:p>
            <a:r>
              <a:rPr lang="en-US" sz="2000" b="1" i="1" dirty="0">
                <a:latin typeface="Calibri"/>
                <a:cs typeface="Calibri"/>
              </a:rPr>
              <a:t>Leveling the playing field</a:t>
            </a:r>
            <a:endParaRPr lang="en-US" sz="2000" b="1" i="1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29EE1F-747F-420B-9E2D-791A9C2D8DB6}"/>
              </a:ext>
            </a:extLst>
          </p:cNvPr>
          <p:cNvSpPr txBox="1"/>
          <p:nvPr/>
        </p:nvSpPr>
        <p:spPr>
          <a:xfrm>
            <a:off x="61221" y="633477"/>
            <a:ext cx="471566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The entire world is a testbed for the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adversary</a:t>
            </a:r>
            <a:endParaRPr lang="en-US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r>
              <a:rPr lang="en-US" sz="1600" i="1" dirty="0">
                <a:latin typeface="Calibri"/>
                <a:cs typeface="Calibri"/>
              </a:rPr>
              <a:t>They operate with endless time, largely undetected</a:t>
            </a:r>
            <a:endParaRPr lang="en-US" sz="1600" i="1" dirty="0">
              <a:cs typeface="Calibri"/>
            </a:endParaRPr>
          </a:p>
          <a:p>
            <a:endParaRPr lang="en-US" sz="1300" dirty="0">
              <a:latin typeface="Calibri"/>
              <a:cs typeface="Calibri"/>
            </a:endParaRPr>
          </a:p>
          <a:p>
            <a:endParaRPr lang="en-US" sz="1300" b="1" dirty="0">
              <a:cs typeface="Calibri"/>
            </a:endParaRPr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24704970-DA26-4145-91E3-C8746BA94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686" y="4171929"/>
            <a:ext cx="3162300" cy="1924050"/>
          </a:xfrm>
          <a:prstGeom prst="rect">
            <a:avLst/>
          </a:prstGeom>
        </p:spPr>
      </p:pic>
      <p:pic>
        <p:nvPicPr>
          <p:cNvPr id="8" name="Picture 8" descr="A large machine in a room&#10;&#10;Description automatically generated">
            <a:extLst>
              <a:ext uri="{FF2B5EF4-FFF2-40B4-BE49-F238E27FC236}">
                <a16:creationId xmlns:a16="http://schemas.microsoft.com/office/drawing/2014/main" id="{7C5DE90B-0994-4510-902C-3B34E5D1D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34" y="4748910"/>
            <a:ext cx="1254120" cy="1371600"/>
          </a:xfrm>
          <a:prstGeom prst="rect">
            <a:avLst/>
          </a:prstGeom>
        </p:spPr>
      </p:pic>
      <p:pic>
        <p:nvPicPr>
          <p:cNvPr id="10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3A23FD92-359A-4FC6-8205-3E9802D82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146" y="2883143"/>
            <a:ext cx="692150" cy="6921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93672C9-700E-4667-A042-BBD19E42BD4E}"/>
              </a:ext>
            </a:extLst>
          </p:cNvPr>
          <p:cNvSpPr/>
          <p:nvPr/>
        </p:nvSpPr>
        <p:spPr>
          <a:xfrm>
            <a:off x="77711" y="2844248"/>
            <a:ext cx="3482948" cy="33197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A5B174-C442-46A1-92F4-E56994823961}"/>
              </a:ext>
            </a:extLst>
          </p:cNvPr>
          <p:cNvSpPr txBox="1"/>
          <p:nvPr/>
        </p:nvSpPr>
        <p:spPr>
          <a:xfrm>
            <a:off x="79330" y="2846095"/>
            <a:ext cx="336930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DETER Cybersecurity Testbed​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5C2D7C-5780-466F-9FA0-F0260395745D}"/>
              </a:ext>
            </a:extLst>
          </p:cNvPr>
          <p:cNvSpPr/>
          <p:nvPr/>
        </p:nvSpPr>
        <p:spPr>
          <a:xfrm>
            <a:off x="3635596" y="2844247"/>
            <a:ext cx="4890463" cy="33197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976DCC-A7D1-4B28-8AC1-EA8018DD5EE7}"/>
              </a:ext>
            </a:extLst>
          </p:cNvPr>
          <p:cNvSpPr/>
          <p:nvPr/>
        </p:nvSpPr>
        <p:spPr>
          <a:xfrm>
            <a:off x="8605583" y="2844248"/>
            <a:ext cx="3482948" cy="33197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6FCD95-E4A9-4632-B78A-8FDD36EEF26D}"/>
              </a:ext>
            </a:extLst>
          </p:cNvPr>
          <p:cNvSpPr txBox="1"/>
          <p:nvPr/>
        </p:nvSpPr>
        <p:spPr>
          <a:xfrm>
            <a:off x="8607202" y="2846094"/>
            <a:ext cx="336930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latin typeface="Calibri"/>
                <a:cs typeface="Calibri"/>
              </a:rPr>
              <a:t>SearchlightTB</a:t>
            </a:r>
            <a:r>
              <a:rPr lang="en-US" sz="2000" dirty="0">
                <a:latin typeface="Calibri"/>
                <a:cs typeface="Calibri"/>
              </a:rPr>
              <a:t>: 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499CFE-DC89-4C78-B0A1-40F434870C74}"/>
              </a:ext>
            </a:extLst>
          </p:cNvPr>
          <p:cNvSpPr txBox="1"/>
          <p:nvPr/>
        </p:nvSpPr>
        <p:spPr>
          <a:xfrm>
            <a:off x="3637215" y="2850949"/>
            <a:ext cx="441765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latin typeface="Calibri"/>
                <a:cs typeface="Calibri"/>
              </a:rPr>
              <a:t>Dcomp</a:t>
            </a:r>
            <a:r>
              <a:rPr lang="en-US" sz="2000" dirty="0">
                <a:latin typeface="Calibri"/>
                <a:cs typeface="Calibri"/>
              </a:rPr>
              <a:t> Testbed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039B27-BC3D-476B-A14F-EA6B6C94B1C9}"/>
              </a:ext>
            </a:extLst>
          </p:cNvPr>
          <p:cNvSpPr/>
          <p:nvPr/>
        </p:nvSpPr>
        <p:spPr>
          <a:xfrm>
            <a:off x="4842525" y="33400"/>
            <a:ext cx="7299249" cy="27773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1C1C1C"/>
              </a:solidFill>
              <a:latin typeface="Helvetica"/>
              <a:cs typeface="Helvetic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601DC4-1612-414F-B1F9-54936F845876}"/>
              </a:ext>
            </a:extLst>
          </p:cNvPr>
          <p:cNvSpPr txBox="1"/>
          <p:nvPr/>
        </p:nvSpPr>
        <p:spPr>
          <a:xfrm>
            <a:off x="4822800" y="45808"/>
            <a:ext cx="3369301" cy="40011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Network Testbeds </a:t>
            </a:r>
            <a:endParaRPr 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0F3CE9F-C1BF-4BF7-9CA6-3CB9AFBF0027}"/>
              </a:ext>
            </a:extLst>
          </p:cNvPr>
          <p:cNvCxnSpPr/>
          <p:nvPr/>
        </p:nvCxnSpPr>
        <p:spPr>
          <a:xfrm>
            <a:off x="-7200" y="1255800"/>
            <a:ext cx="4830000" cy="12000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A58392B-4BAA-4BAC-8B5A-712A38E090D0}"/>
              </a:ext>
            </a:extLst>
          </p:cNvPr>
          <p:cNvSpPr txBox="1"/>
          <p:nvPr/>
        </p:nvSpPr>
        <p:spPr>
          <a:xfrm>
            <a:off x="12525" y="1214937"/>
            <a:ext cx="4686128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National roadmap for </a:t>
            </a:r>
            <a:r>
              <a:rPr lang="en-US" sz="1400" b="1" dirty="0">
                <a:latin typeface="Calibri"/>
                <a:cs typeface="Calibri"/>
              </a:rPr>
              <a:t>Cyber Experimentation of the Future</a:t>
            </a:r>
            <a:endParaRPr lang="en-US" sz="1400" dirty="0">
              <a:latin typeface="Calibri"/>
              <a:cs typeface="Calibri"/>
            </a:endParaRPr>
          </a:p>
          <a:p>
            <a:r>
              <a:rPr lang="en-US" sz="1400" b="1" dirty="0">
                <a:latin typeface="Calibri"/>
                <a:cs typeface="Calibri"/>
              </a:rPr>
              <a:t>Teaming Partners</a:t>
            </a:r>
            <a:r>
              <a:rPr lang="en-US" sz="1400" dirty="0">
                <a:latin typeface="Calibri"/>
                <a:cs typeface="Calibri"/>
              </a:rPr>
              <a:t>: </a:t>
            </a:r>
            <a:r>
              <a:rPr lang="en-US" sz="1400" dirty="0" err="1">
                <a:latin typeface="Calibri"/>
                <a:cs typeface="Calibri"/>
              </a:rPr>
              <a:t>InferLink</a:t>
            </a:r>
            <a:r>
              <a:rPr lang="en-US" sz="1400" dirty="0">
                <a:latin typeface="Calibri"/>
                <a:cs typeface="Calibri"/>
              </a:rPr>
              <a:t>, Duality, Lumen, CRA, CEA, Symantec, CenturyLink, Universities</a:t>
            </a:r>
          </a:p>
          <a:p>
            <a:r>
              <a:rPr lang="en-US" sz="1400" b="1" dirty="0">
                <a:latin typeface="Calibri"/>
                <a:cs typeface="Calibri"/>
              </a:rPr>
              <a:t>International Partners</a:t>
            </a:r>
            <a:r>
              <a:rPr lang="en-US" sz="1400" dirty="0">
                <a:latin typeface="Calibri"/>
                <a:cs typeface="Calibri"/>
              </a:rPr>
              <a:t>: Experimental Facilities adopted by Singapore, Israel, EU-JRC, Netherlands</a:t>
            </a:r>
          </a:p>
          <a:p>
            <a:r>
              <a:rPr lang="en-US" sz="1400" dirty="0">
                <a:latin typeface="Calibri"/>
                <a:cs typeface="Calibri"/>
              </a:rPr>
              <a:t>Evaluation Scenarios for several </a:t>
            </a:r>
            <a:r>
              <a:rPr lang="en-US" sz="1400" b="1" dirty="0">
                <a:latin typeface="Calibri"/>
                <a:cs typeface="Calibri"/>
              </a:rPr>
              <a:t>DARPA </a:t>
            </a:r>
            <a:r>
              <a:rPr lang="en-US" sz="1400" dirty="0">
                <a:latin typeface="Calibri"/>
                <a:cs typeface="Calibri"/>
              </a:rPr>
              <a:t>programs </a:t>
            </a:r>
          </a:p>
          <a:p>
            <a:r>
              <a:rPr lang="en-US" sz="1400" dirty="0">
                <a:latin typeface="Calibri"/>
                <a:cs typeface="Calibri"/>
              </a:rPr>
              <a:t>Technology Demonstration and </a:t>
            </a:r>
            <a:r>
              <a:rPr lang="en-US" sz="1400" b="1" dirty="0">
                <a:latin typeface="Calibri"/>
                <a:cs typeface="Calibri"/>
              </a:rPr>
              <a:t>Transition</a:t>
            </a:r>
            <a:endParaRPr lang="en-US" sz="1400" dirty="0">
              <a:latin typeface="Calibri"/>
              <a:cs typeface="Calibri"/>
            </a:endParaRPr>
          </a:p>
          <a:p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2147CD-D26F-1F4E-BB64-D41FF5CAF891}"/>
              </a:ext>
            </a:extLst>
          </p:cNvPr>
          <p:cNvSpPr txBox="1"/>
          <p:nvPr/>
        </p:nvSpPr>
        <p:spPr>
          <a:xfrm>
            <a:off x="1841022" y="4094958"/>
            <a:ext cx="1816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63E8C1-DB71-644A-9E15-3463CC2824D5}"/>
              </a:ext>
            </a:extLst>
          </p:cNvPr>
          <p:cNvSpPr txBox="1"/>
          <p:nvPr/>
        </p:nvSpPr>
        <p:spPr>
          <a:xfrm>
            <a:off x="1618972" y="4973045"/>
            <a:ext cx="1742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Emulation, </a:t>
            </a:r>
          </a:p>
          <a:p>
            <a:r>
              <a:rPr lang="en-US" dirty="0"/>
              <a:t>Experimentation</a:t>
            </a:r>
          </a:p>
          <a:p>
            <a:r>
              <a:rPr lang="en-US" dirty="0"/>
              <a:t>Education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B9CEC1-2E04-B84D-A8CA-61958FD54F86}"/>
              </a:ext>
            </a:extLst>
          </p:cNvPr>
          <p:cNvSpPr txBox="1"/>
          <p:nvPr/>
        </p:nvSpPr>
        <p:spPr>
          <a:xfrm>
            <a:off x="3732824" y="3211117"/>
            <a:ext cx="37281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Experimentation Platform algorithms/ </a:t>
            </a:r>
          </a:p>
          <a:p>
            <a:r>
              <a:rPr lang="en-US" sz="1600" dirty="0"/>
              <a:t>protocols, harness </a:t>
            </a:r>
            <a:r>
              <a:rPr lang="en-US" sz="1600" i="1" dirty="0"/>
              <a:t>physically dispersed </a:t>
            </a:r>
            <a:r>
              <a:rPr lang="en-US" sz="1600" dirty="0"/>
              <a:t>boost </a:t>
            </a:r>
            <a:r>
              <a:rPr lang="en-US" sz="1600" i="1" dirty="0"/>
              <a:t>application and network transport </a:t>
            </a:r>
          </a:p>
          <a:p>
            <a:r>
              <a:rPr lang="en-US" sz="1600" dirty="0"/>
              <a:t>performance by orders of magnitude</a:t>
            </a:r>
          </a:p>
          <a:p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756D80D-CC1E-AC4C-B05D-3F4175437DE6}"/>
              </a:ext>
            </a:extLst>
          </p:cNvPr>
          <p:cNvSpPr txBox="1"/>
          <p:nvPr/>
        </p:nvSpPr>
        <p:spPr>
          <a:xfrm>
            <a:off x="6743419" y="4450086"/>
            <a:ext cx="16618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1444 nodes</a:t>
            </a:r>
          </a:p>
          <a:p>
            <a:r>
              <a:rPr lang="en-US" sz="1400" dirty="0"/>
              <a:t>    </a:t>
            </a:r>
            <a:r>
              <a:rPr lang="en-US" sz="1200" dirty="0"/>
              <a:t>1200 minnow</a:t>
            </a:r>
          </a:p>
          <a:p>
            <a:r>
              <a:rPr lang="en-US" sz="1200" dirty="0"/>
              <a:t>     240 rohu</a:t>
            </a:r>
          </a:p>
          <a:p>
            <a:r>
              <a:rPr lang="en-US" sz="1200" dirty="0"/>
              <a:t>     4 ahi</a:t>
            </a:r>
          </a:p>
          <a:p>
            <a:r>
              <a:rPr lang="en-US" sz="1400" dirty="0"/>
              <a:t>77 switches</a:t>
            </a:r>
          </a:p>
          <a:p>
            <a:r>
              <a:rPr lang="en-US" sz="1400" dirty="0"/>
              <a:t>5 emulation servers</a:t>
            </a:r>
          </a:p>
          <a:p>
            <a:r>
              <a:rPr lang="en-US" sz="1400" dirty="0"/>
              <a:t>4 storage nodes</a:t>
            </a:r>
          </a:p>
          <a:p>
            <a:endParaRPr lang="en-US" dirty="0"/>
          </a:p>
        </p:txBody>
      </p:sp>
      <p:pic>
        <p:nvPicPr>
          <p:cNvPr id="43" name="Picture 42" descr="https://lh3.googleusercontent.com/q3zetZK7gdeIOarA_l6StqPNLDh3KYbJUG4AZ9grynHWx5HRC2VZqIboHEb6Z5K0GUu7GGbXPQkAoeUK5tIbotZpuATXbCBQXSQ-pcX7AibyngR_b7KgyszItUYD4BqVycfoE02LaIQ">
            <a:extLst>
              <a:ext uri="{FF2B5EF4-FFF2-40B4-BE49-F238E27FC236}">
                <a16:creationId xmlns:a16="http://schemas.microsoft.com/office/drawing/2014/main" id="{6428FC59-A798-964B-B91A-63ADF271E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400" y="3211117"/>
            <a:ext cx="1385072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352C7ED-9061-6E4C-8E6E-41D9EF406D53}"/>
              </a:ext>
            </a:extLst>
          </p:cNvPr>
          <p:cNvSpPr txBox="1"/>
          <p:nvPr/>
        </p:nvSpPr>
        <p:spPr>
          <a:xfrm>
            <a:off x="10092788" y="5141872"/>
            <a:ext cx="2021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Dual Xeons</a:t>
            </a:r>
          </a:p>
          <a:p>
            <a:r>
              <a:rPr lang="en-US" sz="1400" dirty="0"/>
              <a:t>40G/100G NICs /node </a:t>
            </a:r>
          </a:p>
          <a:p>
            <a:r>
              <a:rPr lang="en-US" sz="1400" dirty="0"/>
              <a:t>ConnectX-5 NIC</a:t>
            </a:r>
          </a:p>
          <a:p>
            <a:r>
              <a:rPr lang="en-US" sz="1400" dirty="0"/>
              <a:t>Mellanox Spectrum 2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553C6E-0CC1-A846-A88A-0547B8F0E380}"/>
              </a:ext>
            </a:extLst>
          </p:cNvPr>
          <p:cNvSpPr txBox="1"/>
          <p:nvPr/>
        </p:nvSpPr>
        <p:spPr>
          <a:xfrm>
            <a:off x="10106462" y="2859823"/>
            <a:ext cx="1969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Enterprise Control of </a:t>
            </a:r>
          </a:p>
          <a:p>
            <a:r>
              <a:rPr lang="en-US" sz="1600" dirty="0">
                <a:solidFill>
                  <a:srgbClr val="C00000"/>
                </a:solidFill>
              </a:rPr>
              <a:t>Application QoS at </a:t>
            </a:r>
          </a:p>
          <a:p>
            <a:r>
              <a:rPr lang="en-US" sz="1600" dirty="0">
                <a:solidFill>
                  <a:srgbClr val="C00000"/>
                </a:solidFill>
              </a:rPr>
              <a:t>Scale</a:t>
            </a:r>
            <a:endParaRPr lang="en-US" sz="160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EACED8A-91D5-B240-A77B-C0DBA49E67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79584" y="3467587"/>
            <a:ext cx="1413161" cy="1828800"/>
          </a:xfrm>
          <a:prstGeom prst="rect">
            <a:avLst/>
          </a:prstGeom>
        </p:spPr>
      </p:pic>
      <p:pic>
        <p:nvPicPr>
          <p:cNvPr id="49" name="Google Shape;76;p4">
            <a:extLst>
              <a:ext uri="{FF2B5EF4-FFF2-40B4-BE49-F238E27FC236}">
                <a16:creationId xmlns:a16="http://schemas.microsoft.com/office/drawing/2014/main" id="{EF7CC228-4851-C443-8A70-9C6C17849D7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rcRect l="4147" t="4327" r="3651" b="3377"/>
          <a:stretch/>
        </p:blipFill>
        <p:spPr>
          <a:xfrm>
            <a:off x="5083589" y="371577"/>
            <a:ext cx="2989221" cy="237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76;p16">
            <a:extLst>
              <a:ext uri="{FF2B5EF4-FFF2-40B4-BE49-F238E27FC236}">
                <a16:creationId xmlns:a16="http://schemas.microsoft.com/office/drawing/2014/main" id="{B50F19C8-C2E4-A546-9B9B-0AC6B690EC1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05953" y="445918"/>
            <a:ext cx="3383280" cy="2143908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6095FE9-6B68-2F4F-92A7-7DE646390BAD}"/>
              </a:ext>
            </a:extLst>
          </p:cNvPr>
          <p:cNvSpPr txBox="1"/>
          <p:nvPr/>
        </p:nvSpPr>
        <p:spPr>
          <a:xfrm>
            <a:off x="8652813" y="71173"/>
            <a:ext cx="332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Merge: Ecosystem of Testbeds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70CD2C-D068-CE43-9421-2D286599CAC4}"/>
              </a:ext>
            </a:extLst>
          </p:cNvPr>
          <p:cNvSpPr txBox="1"/>
          <p:nvPr/>
        </p:nvSpPr>
        <p:spPr>
          <a:xfrm>
            <a:off x="4635070" y="6240971"/>
            <a:ext cx="4362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Terry </a:t>
            </a:r>
            <a:r>
              <a:rPr lang="en-US" sz="1600" b="1" dirty="0" err="1"/>
              <a:t>Benzel</a:t>
            </a:r>
            <a:endParaRPr lang="en-US" sz="1600" b="1" dirty="0"/>
          </a:p>
          <a:p>
            <a:r>
              <a:rPr lang="en-US" sz="1600" b="1" dirty="0"/>
              <a:t>Director Networking and Cybersecurity Research</a:t>
            </a:r>
            <a:r>
              <a:rPr lang="en-US" sz="16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F896BD-21B7-A144-B125-49F06E2B77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5" y="3172484"/>
            <a:ext cx="3251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95744"/>
      </p:ext>
    </p:extLst>
  </p:cSld>
  <p:clrMapOvr>
    <a:masterClrMapping/>
  </p:clrMapOvr>
</p:sld>
</file>

<file path=ppt/theme/theme1.xml><?xml version="1.0" encoding="utf-8"?>
<a:theme xmlns:a="http://schemas.openxmlformats.org/drawingml/2006/main" name="ISI Widescree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I-Widescreen-Template-v2_1" id="{5769CD3A-E782-624C-86FC-F57C0AAFC1FE}" vid="{0864043D-070B-164D-8460-10AF4DB4D0A4}"/>
    </a:ext>
  </a:extLst>
</a:theme>
</file>

<file path=ppt/theme/theme2.xml><?xml version="1.0" encoding="utf-8"?>
<a:theme xmlns:a="http://schemas.openxmlformats.org/drawingml/2006/main" name="ISI Widescreen Template - With Shiel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I-Widescreen-Template-v2_1" id="{5769CD3A-E782-624C-86FC-F57C0AAFC1FE}" vid="{764646DB-8834-1E45-8AC1-A1C8984911B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ISI Widescreen Template</Template>
  <TotalTime>20</TotalTime>
  <Words>179</Words>
  <Application>Microsoft Macintosh PowerPoint</Application>
  <PresentationFormat>Widescreen</PresentationFormat>
  <Paragraphs>42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Helvetica</vt:lpstr>
      <vt:lpstr>Adobe Caslon Pro</vt:lpstr>
      <vt:lpstr>Calibri</vt:lpstr>
      <vt:lpstr>ISI Widescreen Template</vt:lpstr>
      <vt:lpstr>ISI Widescreen Template - With Shield</vt:lpstr>
      <vt:lpstr>Testbeds for Cybersecurity Experimentation and Test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Benzel</dc:creator>
  <cp:lastModifiedBy>Terry Benzel</cp:lastModifiedBy>
  <cp:revision>5</cp:revision>
  <cp:lastPrinted>2019-03-29T15:36:02Z</cp:lastPrinted>
  <dcterms:created xsi:type="dcterms:W3CDTF">2021-06-15T20:44:44Z</dcterms:created>
  <dcterms:modified xsi:type="dcterms:W3CDTF">2021-06-16T19:24:17Z</dcterms:modified>
</cp:coreProperties>
</file>