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14"/>
  </p:notesMasterIdLst>
  <p:sldIdLst>
    <p:sldId id="256" r:id="rId2"/>
    <p:sldId id="497" r:id="rId3"/>
    <p:sldId id="499" r:id="rId4"/>
    <p:sldId id="402" r:id="rId5"/>
    <p:sldId id="500" r:id="rId6"/>
    <p:sldId id="501" r:id="rId7"/>
    <p:sldId id="502" r:id="rId8"/>
    <p:sldId id="503" r:id="rId9"/>
    <p:sldId id="504" r:id="rId10"/>
    <p:sldId id="506" r:id="rId11"/>
    <p:sldId id="498" r:id="rId12"/>
    <p:sldId id="50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tuza Jadliwala" initials="MJ" lastIdx="0" clrIdx="0">
    <p:extLst>
      <p:ext uri="{19B8F6BF-5375-455C-9EA6-DF929625EA0E}">
        <p15:presenceInfo xmlns:p15="http://schemas.microsoft.com/office/powerpoint/2012/main" userId="b746d368002cc4c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8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7917" autoAdjust="0"/>
  </p:normalViewPr>
  <p:slideViewPr>
    <p:cSldViewPr snapToGrid="0">
      <p:cViewPr varScale="1">
        <p:scale>
          <a:sx n="96" d="100"/>
          <a:sy n="96" d="100"/>
        </p:scale>
        <p:origin x="99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tuza Jadliwala" userId="b746d368002cc4c0" providerId="LiveId" clId="{3B7924F1-FAEE-4A6B-8A5E-E908B6651E0B}"/>
    <pc:docChg chg="addSld modSld">
      <pc:chgData name="Murtuza Jadliwala" userId="b746d368002cc4c0" providerId="LiveId" clId="{3B7924F1-FAEE-4A6B-8A5E-E908B6651E0B}" dt="2019-03-07T21:58:56.120" v="1" actId="6549"/>
      <pc:docMkLst>
        <pc:docMk/>
      </pc:docMkLst>
      <pc:sldChg chg="modSp add">
        <pc:chgData name="Murtuza Jadliwala" userId="b746d368002cc4c0" providerId="LiveId" clId="{3B7924F1-FAEE-4A6B-8A5E-E908B6651E0B}" dt="2019-03-07T21:58:56.120" v="1" actId="6549"/>
        <pc:sldMkLst>
          <pc:docMk/>
          <pc:sldMk cId="2194645949" sldId="424"/>
        </pc:sldMkLst>
        <pc:spChg chg="mod">
          <ac:chgData name="Murtuza Jadliwala" userId="b746d368002cc4c0" providerId="LiveId" clId="{3B7924F1-FAEE-4A6B-8A5E-E908B6651E0B}" dt="2019-03-07T21:58:56.120" v="1" actId="6549"/>
          <ac:spMkLst>
            <pc:docMk/>
            <pc:sldMk cId="2194645949" sldId="424"/>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7AE9B-FED1-40EE-B6D6-93E39DB7B0E2}" type="datetimeFigureOut">
              <a:rPr lang="en-US" smtClean="0"/>
              <a:t>2021-06-18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30B186-4216-442C-A80E-628626C0F771}" type="slidenum">
              <a:rPr lang="en-US" smtClean="0"/>
              <a:t>‹#›</a:t>
            </a:fld>
            <a:endParaRPr lang="en-US"/>
          </a:p>
        </p:txBody>
      </p:sp>
    </p:spTree>
    <p:extLst>
      <p:ext uri="{BB962C8B-B14F-4D97-AF65-F5344CB8AC3E}">
        <p14:creationId xmlns:p14="http://schemas.microsoft.com/office/powerpoint/2010/main" val="3011887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30B186-4216-442C-A80E-628626C0F771}" type="slidenum">
              <a:rPr lang="en-US" smtClean="0"/>
              <a:t>1</a:t>
            </a:fld>
            <a:endParaRPr lang="en-US"/>
          </a:p>
        </p:txBody>
      </p:sp>
    </p:spTree>
    <p:extLst>
      <p:ext uri="{BB962C8B-B14F-4D97-AF65-F5344CB8AC3E}">
        <p14:creationId xmlns:p14="http://schemas.microsoft.com/office/powerpoint/2010/main" val="3039371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10</a:t>
            </a:fld>
            <a:endParaRPr lang="en-US"/>
          </a:p>
        </p:txBody>
      </p:sp>
    </p:spTree>
    <p:extLst>
      <p:ext uri="{BB962C8B-B14F-4D97-AF65-F5344CB8AC3E}">
        <p14:creationId xmlns:p14="http://schemas.microsoft.com/office/powerpoint/2010/main" val="704321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11</a:t>
            </a:fld>
            <a:endParaRPr lang="en-US"/>
          </a:p>
        </p:txBody>
      </p:sp>
    </p:spTree>
    <p:extLst>
      <p:ext uri="{BB962C8B-B14F-4D97-AF65-F5344CB8AC3E}">
        <p14:creationId xmlns:p14="http://schemas.microsoft.com/office/powerpoint/2010/main" val="3771150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12</a:t>
            </a:fld>
            <a:endParaRPr lang="en-US"/>
          </a:p>
        </p:txBody>
      </p:sp>
    </p:spTree>
    <p:extLst>
      <p:ext uri="{BB962C8B-B14F-4D97-AF65-F5344CB8AC3E}">
        <p14:creationId xmlns:p14="http://schemas.microsoft.com/office/powerpoint/2010/main" val="4053541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2</a:t>
            </a:fld>
            <a:endParaRPr lang="en-US"/>
          </a:p>
        </p:txBody>
      </p:sp>
    </p:spTree>
    <p:extLst>
      <p:ext uri="{BB962C8B-B14F-4D97-AF65-F5344CB8AC3E}">
        <p14:creationId xmlns:p14="http://schemas.microsoft.com/office/powerpoint/2010/main" val="24079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3</a:t>
            </a:fld>
            <a:endParaRPr lang="en-US"/>
          </a:p>
        </p:txBody>
      </p:sp>
    </p:spTree>
    <p:extLst>
      <p:ext uri="{BB962C8B-B14F-4D97-AF65-F5344CB8AC3E}">
        <p14:creationId xmlns:p14="http://schemas.microsoft.com/office/powerpoint/2010/main" val="1397722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4</a:t>
            </a:fld>
            <a:endParaRPr lang="en-US"/>
          </a:p>
        </p:txBody>
      </p:sp>
    </p:spTree>
    <p:extLst>
      <p:ext uri="{BB962C8B-B14F-4D97-AF65-F5344CB8AC3E}">
        <p14:creationId xmlns:p14="http://schemas.microsoft.com/office/powerpoint/2010/main" val="3091921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5</a:t>
            </a:fld>
            <a:endParaRPr lang="en-US"/>
          </a:p>
        </p:txBody>
      </p:sp>
    </p:spTree>
    <p:extLst>
      <p:ext uri="{BB962C8B-B14F-4D97-AF65-F5344CB8AC3E}">
        <p14:creationId xmlns:p14="http://schemas.microsoft.com/office/powerpoint/2010/main" val="119246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6</a:t>
            </a:fld>
            <a:endParaRPr lang="en-US"/>
          </a:p>
        </p:txBody>
      </p:sp>
    </p:spTree>
    <p:extLst>
      <p:ext uri="{BB962C8B-B14F-4D97-AF65-F5344CB8AC3E}">
        <p14:creationId xmlns:p14="http://schemas.microsoft.com/office/powerpoint/2010/main" val="228399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7</a:t>
            </a:fld>
            <a:endParaRPr lang="en-US"/>
          </a:p>
        </p:txBody>
      </p:sp>
    </p:spTree>
    <p:extLst>
      <p:ext uri="{BB962C8B-B14F-4D97-AF65-F5344CB8AC3E}">
        <p14:creationId xmlns:p14="http://schemas.microsoft.com/office/powerpoint/2010/main" val="801943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8</a:t>
            </a:fld>
            <a:endParaRPr lang="en-US"/>
          </a:p>
        </p:txBody>
      </p:sp>
    </p:spTree>
    <p:extLst>
      <p:ext uri="{BB962C8B-B14F-4D97-AF65-F5344CB8AC3E}">
        <p14:creationId xmlns:p14="http://schemas.microsoft.com/office/powerpoint/2010/main" val="3433968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0B186-4216-442C-A80E-628626C0F771}" type="slidenum">
              <a:rPr lang="en-US" smtClean="0"/>
              <a:t>9</a:t>
            </a:fld>
            <a:endParaRPr lang="en-US"/>
          </a:p>
        </p:txBody>
      </p:sp>
    </p:spTree>
    <p:extLst>
      <p:ext uri="{BB962C8B-B14F-4D97-AF65-F5344CB8AC3E}">
        <p14:creationId xmlns:p14="http://schemas.microsoft.com/office/powerpoint/2010/main" val="1351009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88A180-AE6A-4EF3-B93E-9BAE9170F9B7}" type="datetime1">
              <a:rPr lang="en-US" smtClean="0"/>
              <a:t>2021-06-18</a:t>
            </a:fld>
            <a:endParaRPr lang="en-US"/>
          </a:p>
        </p:txBody>
      </p:sp>
      <p:sp>
        <p:nvSpPr>
          <p:cNvPr id="5" name="Footer Placeholder 4"/>
          <p:cNvSpPr>
            <a:spLocks noGrp="1"/>
          </p:cNvSpPr>
          <p:nvPr>
            <p:ph type="ftr" sz="quarter" idx="11"/>
          </p:nvPr>
        </p:nvSpPr>
        <p:spPr/>
        <p:txBody>
          <a:bodyPr/>
          <a:lstStyle/>
          <a:p>
            <a:r>
              <a:rPr lang="fr-FR"/>
              <a:t>ScooterLab Workshop</a:t>
            </a:r>
            <a:endParaRPr lang="en-US"/>
          </a:p>
        </p:txBody>
      </p:sp>
      <p:sp>
        <p:nvSpPr>
          <p:cNvPr id="6" name="Slide Number Placeholder 5"/>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131346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52C39-A8A2-47D5-9BB0-091A5749809C}" type="datetime1">
              <a:rPr lang="en-US" smtClean="0"/>
              <a:t>2021-06-18</a:t>
            </a:fld>
            <a:endParaRPr lang="en-US"/>
          </a:p>
        </p:txBody>
      </p:sp>
      <p:sp>
        <p:nvSpPr>
          <p:cNvPr id="5" name="Footer Placeholder 4"/>
          <p:cNvSpPr>
            <a:spLocks noGrp="1"/>
          </p:cNvSpPr>
          <p:nvPr>
            <p:ph type="ftr" sz="quarter" idx="11"/>
          </p:nvPr>
        </p:nvSpPr>
        <p:spPr/>
        <p:txBody>
          <a:bodyPr/>
          <a:lstStyle/>
          <a:p>
            <a:r>
              <a:rPr lang="fr-FR"/>
              <a:t>ScooterLab Workshop</a:t>
            </a:r>
            <a:endParaRPr lang="en-US"/>
          </a:p>
        </p:txBody>
      </p:sp>
      <p:sp>
        <p:nvSpPr>
          <p:cNvPr id="6" name="Slide Number Placeholder 5"/>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85351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3403A9-B9FD-4502-AA32-73EAB4C8C5B4}" type="datetime1">
              <a:rPr lang="en-US" smtClean="0"/>
              <a:t>2021-06-18</a:t>
            </a:fld>
            <a:endParaRPr lang="en-US"/>
          </a:p>
        </p:txBody>
      </p:sp>
      <p:sp>
        <p:nvSpPr>
          <p:cNvPr id="5" name="Footer Placeholder 4"/>
          <p:cNvSpPr>
            <a:spLocks noGrp="1"/>
          </p:cNvSpPr>
          <p:nvPr>
            <p:ph type="ftr" sz="quarter" idx="11"/>
          </p:nvPr>
        </p:nvSpPr>
        <p:spPr/>
        <p:txBody>
          <a:bodyPr/>
          <a:lstStyle/>
          <a:p>
            <a:r>
              <a:rPr lang="fr-FR"/>
              <a:t>ScooterLab Workshop</a:t>
            </a:r>
            <a:endParaRPr lang="en-US"/>
          </a:p>
        </p:txBody>
      </p:sp>
      <p:sp>
        <p:nvSpPr>
          <p:cNvPr id="6" name="Slide Number Placeholder 5"/>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320121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963F57-3232-40DF-85E2-54AFA1E0EBC3}" type="datetime1">
              <a:rPr lang="en-US" smtClean="0"/>
              <a:t>2021-06-18</a:t>
            </a:fld>
            <a:endParaRPr lang="en-US"/>
          </a:p>
        </p:txBody>
      </p:sp>
      <p:sp>
        <p:nvSpPr>
          <p:cNvPr id="5" name="Footer Placeholder 4"/>
          <p:cNvSpPr>
            <a:spLocks noGrp="1"/>
          </p:cNvSpPr>
          <p:nvPr>
            <p:ph type="ftr" sz="quarter" idx="11"/>
          </p:nvPr>
        </p:nvSpPr>
        <p:spPr/>
        <p:txBody>
          <a:bodyPr/>
          <a:lstStyle/>
          <a:p>
            <a:r>
              <a:rPr lang="fr-FR"/>
              <a:t>ScooterLab Workshop</a:t>
            </a:r>
            <a:endParaRPr lang="en-US"/>
          </a:p>
        </p:txBody>
      </p:sp>
      <p:sp>
        <p:nvSpPr>
          <p:cNvPr id="6" name="Slide Number Placeholder 5"/>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359844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595A45-22FD-44E8-B1A2-A4E27FE0EED2}" type="datetime1">
              <a:rPr lang="en-US" smtClean="0"/>
              <a:t>2021-06-18</a:t>
            </a:fld>
            <a:endParaRPr lang="en-US"/>
          </a:p>
        </p:txBody>
      </p:sp>
      <p:sp>
        <p:nvSpPr>
          <p:cNvPr id="5" name="Footer Placeholder 4"/>
          <p:cNvSpPr>
            <a:spLocks noGrp="1"/>
          </p:cNvSpPr>
          <p:nvPr>
            <p:ph type="ftr" sz="quarter" idx="11"/>
          </p:nvPr>
        </p:nvSpPr>
        <p:spPr/>
        <p:txBody>
          <a:bodyPr/>
          <a:lstStyle/>
          <a:p>
            <a:r>
              <a:rPr lang="fr-FR"/>
              <a:t>ScooterLab Workshop</a:t>
            </a:r>
            <a:endParaRPr lang="en-US"/>
          </a:p>
        </p:txBody>
      </p:sp>
      <p:sp>
        <p:nvSpPr>
          <p:cNvPr id="6" name="Slide Number Placeholder 5"/>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8332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59BB2E-187C-405C-AC2E-E3F893FD348B}" type="datetime1">
              <a:rPr lang="en-US" smtClean="0"/>
              <a:t>2021-06-18</a:t>
            </a:fld>
            <a:endParaRPr lang="en-US"/>
          </a:p>
        </p:txBody>
      </p:sp>
      <p:sp>
        <p:nvSpPr>
          <p:cNvPr id="6" name="Footer Placeholder 5"/>
          <p:cNvSpPr>
            <a:spLocks noGrp="1"/>
          </p:cNvSpPr>
          <p:nvPr>
            <p:ph type="ftr" sz="quarter" idx="11"/>
          </p:nvPr>
        </p:nvSpPr>
        <p:spPr/>
        <p:txBody>
          <a:bodyPr/>
          <a:lstStyle/>
          <a:p>
            <a:r>
              <a:rPr lang="fr-FR"/>
              <a:t>ScooterLab Workshop</a:t>
            </a:r>
            <a:endParaRPr lang="en-US"/>
          </a:p>
        </p:txBody>
      </p:sp>
      <p:sp>
        <p:nvSpPr>
          <p:cNvPr id="7" name="Slide Number Placeholder 6"/>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23790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AE2879-45C2-4139-ADBF-44F57E905319}" type="datetime1">
              <a:rPr lang="en-US" smtClean="0"/>
              <a:t>2021-06-18</a:t>
            </a:fld>
            <a:endParaRPr lang="en-US"/>
          </a:p>
        </p:txBody>
      </p:sp>
      <p:sp>
        <p:nvSpPr>
          <p:cNvPr id="8" name="Footer Placeholder 7"/>
          <p:cNvSpPr>
            <a:spLocks noGrp="1"/>
          </p:cNvSpPr>
          <p:nvPr>
            <p:ph type="ftr" sz="quarter" idx="11"/>
          </p:nvPr>
        </p:nvSpPr>
        <p:spPr/>
        <p:txBody>
          <a:bodyPr/>
          <a:lstStyle/>
          <a:p>
            <a:r>
              <a:rPr lang="fr-FR"/>
              <a:t>ScooterLab Workshop</a:t>
            </a:r>
            <a:endParaRPr lang="en-US"/>
          </a:p>
        </p:txBody>
      </p:sp>
      <p:sp>
        <p:nvSpPr>
          <p:cNvPr id="9" name="Slide Number Placeholder 8"/>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3737177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B7D421-4F00-41C7-8F18-A9A11D553E17}" type="datetime1">
              <a:rPr lang="en-US" smtClean="0"/>
              <a:t>2021-06-18</a:t>
            </a:fld>
            <a:endParaRPr lang="en-US"/>
          </a:p>
        </p:txBody>
      </p:sp>
      <p:sp>
        <p:nvSpPr>
          <p:cNvPr id="4" name="Footer Placeholder 3"/>
          <p:cNvSpPr>
            <a:spLocks noGrp="1"/>
          </p:cNvSpPr>
          <p:nvPr>
            <p:ph type="ftr" sz="quarter" idx="11"/>
          </p:nvPr>
        </p:nvSpPr>
        <p:spPr/>
        <p:txBody>
          <a:bodyPr/>
          <a:lstStyle/>
          <a:p>
            <a:r>
              <a:rPr lang="fr-FR"/>
              <a:t>ScooterLab Workshop</a:t>
            </a:r>
            <a:endParaRPr lang="en-US"/>
          </a:p>
        </p:txBody>
      </p:sp>
      <p:sp>
        <p:nvSpPr>
          <p:cNvPr id="5" name="Slide Number Placeholder 4"/>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65468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1FB23-5CFD-40AB-853D-479B104F9FAC}" type="datetime1">
              <a:rPr lang="en-US" smtClean="0"/>
              <a:t>2021-06-18</a:t>
            </a:fld>
            <a:endParaRPr lang="en-US"/>
          </a:p>
        </p:txBody>
      </p:sp>
      <p:sp>
        <p:nvSpPr>
          <p:cNvPr id="3" name="Footer Placeholder 2"/>
          <p:cNvSpPr>
            <a:spLocks noGrp="1"/>
          </p:cNvSpPr>
          <p:nvPr>
            <p:ph type="ftr" sz="quarter" idx="11"/>
          </p:nvPr>
        </p:nvSpPr>
        <p:spPr/>
        <p:txBody>
          <a:bodyPr/>
          <a:lstStyle/>
          <a:p>
            <a:r>
              <a:rPr lang="fr-FR"/>
              <a:t>ScooterLab Workshop</a:t>
            </a:r>
            <a:endParaRPr lang="en-US"/>
          </a:p>
        </p:txBody>
      </p:sp>
      <p:sp>
        <p:nvSpPr>
          <p:cNvPr id="4" name="Slide Number Placeholder 3"/>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67939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0D15D-A437-4A6F-86AD-12E31634C341}" type="datetime1">
              <a:rPr lang="en-US" smtClean="0"/>
              <a:t>2021-06-18</a:t>
            </a:fld>
            <a:endParaRPr lang="en-US"/>
          </a:p>
        </p:txBody>
      </p:sp>
      <p:sp>
        <p:nvSpPr>
          <p:cNvPr id="6" name="Footer Placeholder 5"/>
          <p:cNvSpPr>
            <a:spLocks noGrp="1"/>
          </p:cNvSpPr>
          <p:nvPr>
            <p:ph type="ftr" sz="quarter" idx="11"/>
          </p:nvPr>
        </p:nvSpPr>
        <p:spPr/>
        <p:txBody>
          <a:bodyPr/>
          <a:lstStyle/>
          <a:p>
            <a:r>
              <a:rPr lang="fr-FR"/>
              <a:t>ScooterLab Workshop</a:t>
            </a:r>
            <a:endParaRPr lang="en-US"/>
          </a:p>
        </p:txBody>
      </p:sp>
      <p:sp>
        <p:nvSpPr>
          <p:cNvPr id="7" name="Slide Number Placeholder 6"/>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39294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B0D280-0DA7-44EA-8585-EC943774993F}" type="datetime1">
              <a:rPr lang="en-US" smtClean="0"/>
              <a:t>2021-06-18</a:t>
            </a:fld>
            <a:endParaRPr lang="en-US"/>
          </a:p>
        </p:txBody>
      </p:sp>
      <p:sp>
        <p:nvSpPr>
          <p:cNvPr id="6" name="Footer Placeholder 5"/>
          <p:cNvSpPr>
            <a:spLocks noGrp="1"/>
          </p:cNvSpPr>
          <p:nvPr>
            <p:ph type="ftr" sz="quarter" idx="11"/>
          </p:nvPr>
        </p:nvSpPr>
        <p:spPr/>
        <p:txBody>
          <a:bodyPr/>
          <a:lstStyle/>
          <a:p>
            <a:r>
              <a:rPr lang="fr-FR"/>
              <a:t>ScooterLab Workshop</a:t>
            </a:r>
            <a:endParaRPr lang="en-US"/>
          </a:p>
        </p:txBody>
      </p:sp>
      <p:sp>
        <p:nvSpPr>
          <p:cNvPr id="7" name="Slide Number Placeholder 6"/>
          <p:cNvSpPr>
            <a:spLocks noGrp="1"/>
          </p:cNvSpPr>
          <p:nvPr>
            <p:ph type="sldNum" sz="quarter" idx="12"/>
          </p:nvPr>
        </p:nvSpPr>
        <p:spPr/>
        <p:txBody>
          <a:bodyPr/>
          <a:lstStyle/>
          <a:p>
            <a:fld id="{D476507C-3A0B-42D9-AEBD-6B244E466FC2}" type="slidenum">
              <a:rPr lang="en-US" smtClean="0"/>
              <a:t>‹#›</a:t>
            </a:fld>
            <a:endParaRPr lang="en-US"/>
          </a:p>
        </p:txBody>
      </p:sp>
    </p:spTree>
    <p:extLst>
      <p:ext uri="{BB962C8B-B14F-4D97-AF65-F5344CB8AC3E}">
        <p14:creationId xmlns:p14="http://schemas.microsoft.com/office/powerpoint/2010/main" val="348828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3BFBD-0EC5-4161-A865-6A2086DA535F}" type="datetime1">
              <a:rPr lang="en-US" smtClean="0"/>
              <a:t>2021-06-18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ScooterLab Workshop</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6507C-3A0B-42D9-AEBD-6B244E466FC2}" type="slidenum">
              <a:rPr lang="en-US" smtClean="0"/>
              <a:t>‹#›</a:t>
            </a:fld>
            <a:endParaRPr lang="en-US"/>
          </a:p>
        </p:txBody>
      </p:sp>
    </p:spTree>
    <p:extLst>
      <p:ext uri="{BB962C8B-B14F-4D97-AF65-F5344CB8AC3E}">
        <p14:creationId xmlns:p14="http://schemas.microsoft.com/office/powerpoint/2010/main" val="20387846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5428305-428A-494E-852F-2259DB854B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92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7" name="Title 1">
            <a:extLst>
              <a:ext uri="{FF2B5EF4-FFF2-40B4-BE49-F238E27FC236}">
                <a16:creationId xmlns:a16="http://schemas.microsoft.com/office/drawing/2014/main" id="{0D009607-FE32-4B71-B43D-AF70B5449350}"/>
              </a:ext>
            </a:extLst>
          </p:cNvPr>
          <p:cNvSpPr>
            <a:spLocks noGrp="1"/>
          </p:cNvSpPr>
          <p:nvPr>
            <p:ph type="ctrTitle"/>
          </p:nvPr>
        </p:nvSpPr>
        <p:spPr>
          <a:xfrm>
            <a:off x="716280" y="5093208"/>
            <a:ext cx="7549896" cy="1261872"/>
          </a:xfrm>
        </p:spPr>
        <p:txBody>
          <a:bodyPr anchor="ctr">
            <a:normAutofit/>
          </a:bodyPr>
          <a:lstStyle/>
          <a:p>
            <a:pPr algn="r"/>
            <a:r>
              <a:rPr lang="en-US" sz="3800" dirty="0">
                <a:solidFill>
                  <a:schemeClr val="bg1"/>
                </a:solidFill>
              </a:rPr>
              <a:t>Overview of ScooterLab</a:t>
            </a:r>
          </a:p>
        </p:txBody>
      </p:sp>
      <p:sp>
        <p:nvSpPr>
          <p:cNvPr id="28" name="Subtitle 2">
            <a:extLst>
              <a:ext uri="{FF2B5EF4-FFF2-40B4-BE49-F238E27FC236}">
                <a16:creationId xmlns:a16="http://schemas.microsoft.com/office/drawing/2014/main" id="{3B814C64-16E9-4C74-9BEB-8E628FCD9880}"/>
              </a:ext>
            </a:extLst>
          </p:cNvPr>
          <p:cNvSpPr>
            <a:spLocks noGrp="1"/>
          </p:cNvSpPr>
          <p:nvPr>
            <p:ph type="subTitle" idx="1"/>
          </p:nvPr>
        </p:nvSpPr>
        <p:spPr>
          <a:xfrm>
            <a:off x="8503920" y="5093208"/>
            <a:ext cx="2971800" cy="1261872"/>
          </a:xfrm>
        </p:spPr>
        <p:txBody>
          <a:bodyPr anchor="ctr">
            <a:normAutofit/>
          </a:bodyPr>
          <a:lstStyle/>
          <a:p>
            <a:pPr algn="l"/>
            <a:r>
              <a:rPr lang="en-US" sz="1900" dirty="0">
                <a:solidFill>
                  <a:schemeClr val="bg1"/>
                </a:solidFill>
              </a:rPr>
              <a:t>Anindya Maiti</a:t>
            </a:r>
          </a:p>
        </p:txBody>
      </p:sp>
      <p:pic>
        <p:nvPicPr>
          <p:cNvPr id="29" name="Picture 28" descr="Logo&#10;&#10;Description automatically generated">
            <a:extLst>
              <a:ext uri="{FF2B5EF4-FFF2-40B4-BE49-F238E27FC236}">
                <a16:creationId xmlns:a16="http://schemas.microsoft.com/office/drawing/2014/main" id="{29D1BF66-53F5-406D-832A-FE3DA052F2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 y="36232"/>
            <a:ext cx="10637520" cy="2685974"/>
          </a:xfrm>
          <a:prstGeom prst="rect">
            <a:avLst/>
          </a:prstGeom>
        </p:spPr>
      </p:pic>
      <p:cxnSp>
        <p:nvCxnSpPr>
          <p:cNvPr id="30" name="Straight Connector 29">
            <a:extLst>
              <a:ext uri="{FF2B5EF4-FFF2-40B4-BE49-F238E27FC236}">
                <a16:creationId xmlns:a16="http://schemas.microsoft.com/office/drawing/2014/main" id="{46DC062A-BC98-4B18-A752-21A0BAC2D1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pic>
        <p:nvPicPr>
          <p:cNvPr id="31" name="Picture 30" descr="Logo&#10;&#10;Description automatically generated">
            <a:extLst>
              <a:ext uri="{FF2B5EF4-FFF2-40B4-BE49-F238E27FC236}">
                <a16:creationId xmlns:a16="http://schemas.microsoft.com/office/drawing/2014/main" id="{35B94D49-4579-431A-A454-0996D86D5D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4710" y="3831803"/>
            <a:ext cx="2915621" cy="667353"/>
          </a:xfrm>
          <a:prstGeom prst="rect">
            <a:avLst/>
          </a:prstGeom>
        </p:spPr>
      </p:pic>
      <p:pic>
        <p:nvPicPr>
          <p:cNvPr id="32" name="Picture 31" descr="Logo&#10;&#10;Description automatically generated with medium confidence">
            <a:extLst>
              <a:ext uri="{FF2B5EF4-FFF2-40B4-BE49-F238E27FC236}">
                <a16:creationId xmlns:a16="http://schemas.microsoft.com/office/drawing/2014/main" id="{B3D2A431-884A-448E-AEC5-48B52701C0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20728" y="3791033"/>
            <a:ext cx="2145247" cy="660334"/>
          </a:xfrm>
          <a:prstGeom prst="rect">
            <a:avLst/>
          </a:prstGeom>
        </p:spPr>
      </p:pic>
    </p:spTree>
    <p:extLst>
      <p:ext uri="{BB962C8B-B14F-4D97-AF65-F5344CB8AC3E}">
        <p14:creationId xmlns:p14="http://schemas.microsoft.com/office/powerpoint/2010/main" val="2773440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Who will Use ScooterLab?</a:t>
            </a:r>
          </a:p>
        </p:txBody>
      </p:sp>
      <p:sp>
        <p:nvSpPr>
          <p:cNvPr id="9" name="Content Placeholder 2"/>
          <p:cNvSpPr>
            <a:spLocks noGrp="1"/>
          </p:cNvSpPr>
          <p:nvPr>
            <p:ph idx="1"/>
          </p:nvPr>
        </p:nvSpPr>
        <p:spPr>
          <a:xfrm>
            <a:off x="838200" y="1228725"/>
            <a:ext cx="10515600" cy="4444962"/>
          </a:xfrm>
        </p:spPr>
        <p:txBody>
          <a:bodyPr>
            <a:noAutofit/>
          </a:bodyPr>
          <a:lstStyle/>
          <a:p>
            <a:pPr marL="0" indent="0">
              <a:buNone/>
            </a:pPr>
            <a:r>
              <a:rPr lang="en-US" sz="1600" dirty="0"/>
              <a:t>A few representative groups are:</a:t>
            </a:r>
          </a:p>
          <a:p>
            <a:pPr algn="l"/>
            <a:r>
              <a:rPr lang="en-US" sz="1600" b="1" dirty="0"/>
              <a:t>Dillon Fitch’s</a:t>
            </a:r>
            <a:r>
              <a:rPr lang="en-US" sz="1600" dirty="0"/>
              <a:t> group at </a:t>
            </a:r>
            <a:r>
              <a:rPr lang="en-US" sz="1600" b="1" u="sng" dirty="0"/>
              <a:t>University of California, Davis</a:t>
            </a:r>
            <a:r>
              <a:rPr lang="en-US" sz="1600" dirty="0"/>
              <a:t> is exploring future mobility and emerging transportation services, and behavior and demand modeling using machine/deep learning. Dillon Fitch has expressed interest to extend his research into micro-mobility vehicles such as e-scooters.</a:t>
            </a:r>
          </a:p>
          <a:p>
            <a:pPr algn="l"/>
            <a:r>
              <a:rPr lang="en-US" sz="1600" b="1" dirty="0"/>
              <a:t>David </a:t>
            </a:r>
            <a:r>
              <a:rPr lang="en-US" sz="1600" b="1" dirty="0" err="1"/>
              <a:t>Shmoys’s</a:t>
            </a:r>
            <a:r>
              <a:rPr lang="en-US" sz="1600" dirty="0"/>
              <a:t> group at </a:t>
            </a:r>
            <a:r>
              <a:rPr lang="en-US" sz="1600" b="1" u="sng" dirty="0"/>
              <a:t>Cornell University</a:t>
            </a:r>
            <a:r>
              <a:rPr lang="en-US" sz="1600" dirty="0"/>
              <a:t> studies applications of discrete optimization techniques to several issues in computational sustainability, and recently started development of algorithm tools to design and support bike-sharing systems. David </a:t>
            </a:r>
            <a:r>
              <a:rPr lang="en-US" sz="1600" dirty="0" err="1"/>
              <a:t>Shmoys</a:t>
            </a:r>
            <a:r>
              <a:rPr lang="en-US" sz="1600" dirty="0"/>
              <a:t> has expressed interest to extend his research into micro-mobility vehicles as well.</a:t>
            </a:r>
          </a:p>
          <a:p>
            <a:pPr algn="l"/>
            <a:r>
              <a:rPr lang="en-US" sz="1600" b="1" dirty="0"/>
              <a:t>Flora Salim’s</a:t>
            </a:r>
            <a:r>
              <a:rPr lang="en-US" sz="1600" dirty="0"/>
              <a:t> group at </a:t>
            </a:r>
            <a:r>
              <a:rPr lang="en-US" sz="1600" b="1" u="sng" dirty="0"/>
              <a:t>Royal Melbourne Institute of Technology</a:t>
            </a:r>
            <a:r>
              <a:rPr lang="en-US" sz="1600" dirty="0"/>
              <a:t> is working on human mobility and behavior analytics, context and activity recognition, urban computing, and applying machine learning for smart cities and smart buildings. Flora Salim has expressed interest to incorporate micro-mobility vehicles into her research.</a:t>
            </a:r>
          </a:p>
          <a:p>
            <a:pPr algn="l"/>
            <a:r>
              <a:rPr lang="en-US" sz="1600" b="1" dirty="0"/>
              <a:t>Mina </a:t>
            </a:r>
            <a:r>
              <a:rPr lang="en-US" sz="1600" b="1" dirty="0" err="1"/>
              <a:t>Sartipi’s</a:t>
            </a:r>
            <a:r>
              <a:rPr lang="en-US" sz="1600" dirty="0"/>
              <a:t> group at </a:t>
            </a:r>
            <a:r>
              <a:rPr lang="en-US" sz="1600" b="1" u="sng" dirty="0"/>
              <a:t>University of Tennessee at Chattanooga</a:t>
            </a:r>
            <a:r>
              <a:rPr lang="en-US" sz="1600" dirty="0"/>
              <a:t> works on wireless communications and big data analysis-related research projects in areas of transportation and has expressed interest in research with micro-mobility vehicles.</a:t>
            </a:r>
          </a:p>
          <a:p>
            <a:pPr algn="l"/>
            <a:r>
              <a:rPr lang="en-US" sz="1600" b="1" dirty="0"/>
              <a:t>Daniel Work’s</a:t>
            </a:r>
            <a:r>
              <a:rPr lang="en-US" sz="1600" dirty="0"/>
              <a:t> group at </a:t>
            </a:r>
            <a:r>
              <a:rPr lang="en-US" sz="1600" b="1" u="sng" dirty="0"/>
              <a:t>Vanderbilt University</a:t>
            </a:r>
            <a:r>
              <a:rPr lang="en-US" sz="1600" dirty="0"/>
              <a:t> works in the areas of connected and autonomous vehicles, mobile sensing, and transportation data analytics, traffic estimation &amp; control, and has expressed interest to extend their research into micro-mobility vehicles.</a:t>
            </a:r>
          </a:p>
        </p:txBody>
      </p:sp>
      <p:sp>
        <p:nvSpPr>
          <p:cNvPr id="3" name="Date Placeholder 2">
            <a:extLst>
              <a:ext uri="{FF2B5EF4-FFF2-40B4-BE49-F238E27FC236}">
                <a16:creationId xmlns:a16="http://schemas.microsoft.com/office/drawing/2014/main" id="{AED11D86-AD17-43BF-82FD-7AE42E1509C9}"/>
              </a:ext>
            </a:extLst>
          </p:cNvPr>
          <p:cNvSpPr>
            <a:spLocks noGrp="1"/>
          </p:cNvSpPr>
          <p:nvPr>
            <p:ph type="dt" sz="half" idx="10"/>
          </p:nvPr>
        </p:nvSpPr>
        <p:spPr/>
        <p:txBody>
          <a:bodyPr/>
          <a:lstStyle/>
          <a:p>
            <a:fld id="{F41632DC-5941-4DC6-9592-7F8154716637}" type="datetime1">
              <a:rPr lang="en-US" smtClean="0"/>
              <a:t>2021-06-18</a:t>
            </a:fld>
            <a:endParaRPr lang="en-US"/>
          </a:p>
        </p:txBody>
      </p:sp>
      <p:sp>
        <p:nvSpPr>
          <p:cNvPr id="4" name="Footer Placeholder 3">
            <a:extLst>
              <a:ext uri="{FF2B5EF4-FFF2-40B4-BE49-F238E27FC236}">
                <a16:creationId xmlns:a16="http://schemas.microsoft.com/office/drawing/2014/main" id="{6DF550D1-1308-46B3-964D-1CA10B883686}"/>
              </a:ext>
            </a:extLst>
          </p:cNvPr>
          <p:cNvSpPr>
            <a:spLocks noGrp="1"/>
          </p:cNvSpPr>
          <p:nvPr>
            <p:ph type="ftr" sz="quarter" idx="11"/>
          </p:nvPr>
        </p:nvSpPr>
        <p:spPr/>
        <p:txBody>
          <a:bodyPr/>
          <a:lstStyle/>
          <a:p>
            <a:r>
              <a:rPr lang="fr-FR"/>
              <a:t>ScooterLab Workshop</a:t>
            </a:r>
            <a:endParaRPr lang="en-US"/>
          </a:p>
        </p:txBody>
      </p:sp>
      <p:sp>
        <p:nvSpPr>
          <p:cNvPr id="6" name="Slide Number Placeholder 5">
            <a:extLst>
              <a:ext uri="{FF2B5EF4-FFF2-40B4-BE49-F238E27FC236}">
                <a16:creationId xmlns:a16="http://schemas.microsoft.com/office/drawing/2014/main" id="{01259371-1849-4FB6-BF62-4BD6566C1CBB}"/>
              </a:ext>
            </a:extLst>
          </p:cNvPr>
          <p:cNvSpPr>
            <a:spLocks noGrp="1"/>
          </p:cNvSpPr>
          <p:nvPr>
            <p:ph type="sldNum" sz="quarter" idx="12"/>
          </p:nvPr>
        </p:nvSpPr>
        <p:spPr/>
        <p:txBody>
          <a:bodyPr/>
          <a:lstStyle/>
          <a:p>
            <a:fld id="{D476507C-3A0B-42D9-AEBD-6B244E466FC2}" type="slidenum">
              <a:rPr lang="en-US" smtClean="0"/>
              <a:t>10</a:t>
            </a:fld>
            <a:endParaRPr lang="en-US"/>
          </a:p>
        </p:txBody>
      </p:sp>
      <p:pic>
        <p:nvPicPr>
          <p:cNvPr id="8" name="Picture 7" descr="Logo&#10;&#10;Description automatically generated">
            <a:extLst>
              <a:ext uri="{FF2B5EF4-FFF2-40B4-BE49-F238E27FC236}">
                <a16:creationId xmlns:a16="http://schemas.microsoft.com/office/drawing/2014/main" id="{681C2C27-0D4F-4436-960B-FAEE4BE00C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147163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Who will Use ScooterLab?</a:t>
            </a:r>
          </a:p>
        </p:txBody>
      </p:sp>
      <p:sp>
        <p:nvSpPr>
          <p:cNvPr id="9" name="Content Placeholder 2"/>
          <p:cNvSpPr>
            <a:spLocks noGrp="1"/>
          </p:cNvSpPr>
          <p:nvPr>
            <p:ph idx="1"/>
          </p:nvPr>
        </p:nvSpPr>
        <p:spPr>
          <a:xfrm>
            <a:off x="838200" y="1228725"/>
            <a:ext cx="10515600" cy="4444962"/>
          </a:xfrm>
        </p:spPr>
        <p:txBody>
          <a:bodyPr>
            <a:noAutofit/>
          </a:bodyPr>
          <a:lstStyle/>
          <a:p>
            <a:pPr marL="0" indent="0">
              <a:buNone/>
            </a:pPr>
            <a:r>
              <a:rPr lang="en-US" sz="1600" dirty="0"/>
              <a:t>Insights from Workshop 1 held on November 5th, 2020:</a:t>
            </a:r>
          </a:p>
          <a:p>
            <a:pPr algn="l"/>
            <a:endParaRPr lang="en-US" sz="1600" dirty="0"/>
          </a:p>
          <a:p>
            <a:pPr algn="l"/>
            <a:r>
              <a:rPr lang="en-US" sz="1600" dirty="0"/>
              <a:t>Data driven scooterist behavior analysis, multi-sensory and crowdsensing based infrastructure assessment –  </a:t>
            </a:r>
            <a:r>
              <a:rPr lang="en-US" sz="1600" b="1" dirty="0" err="1"/>
              <a:t>Jiannan</a:t>
            </a:r>
            <a:r>
              <a:rPr lang="en-US" sz="1600" b="1" dirty="0"/>
              <a:t> Cai</a:t>
            </a:r>
          </a:p>
          <a:p>
            <a:pPr algn="l"/>
            <a:r>
              <a:rPr lang="en-US" sz="1600" dirty="0"/>
              <a:t>Sustainability in transportation on campus and surrounding areas, specifically e-scooters via mobile apps utilizing predetermined routes from docking stations, reducing student carbon footprint – </a:t>
            </a:r>
            <a:r>
              <a:rPr lang="en-US" sz="1600" b="1" dirty="0" err="1"/>
              <a:t>Anjulie</a:t>
            </a:r>
            <a:r>
              <a:rPr lang="en-US" sz="1600" b="1" dirty="0"/>
              <a:t> Hira</a:t>
            </a:r>
          </a:p>
          <a:p>
            <a:pPr algn="l"/>
            <a:r>
              <a:rPr lang="en-US" sz="1600" dirty="0"/>
              <a:t>Sensors and privacy &amp; security as well as pricing models with micromobility vehicles –  </a:t>
            </a:r>
            <a:r>
              <a:rPr lang="en-US" sz="1600" b="1" dirty="0"/>
              <a:t>Anindya Maiti</a:t>
            </a:r>
          </a:p>
          <a:p>
            <a:pPr algn="l"/>
            <a:r>
              <a:rPr lang="en-US" sz="1600" dirty="0"/>
              <a:t>ScooterLab born with discussion of most effective pricing models among private micromobility companies and how it effects users – </a:t>
            </a:r>
            <a:r>
              <a:rPr lang="en-US" sz="1600" b="1" dirty="0"/>
              <a:t>Murtuza Jadliwala</a:t>
            </a:r>
          </a:p>
          <a:p>
            <a:pPr algn="l"/>
            <a:r>
              <a:rPr lang="en-US" sz="1600" dirty="0"/>
              <a:t>Datasets involving travel behavior traditionally providing location data using GPS pinpoints, traffic and parking violations caused by e scooter users, as well as policies instilled by private companies and cities to combat violations, sidewalk obstruction by e-scooters – </a:t>
            </a:r>
            <a:r>
              <a:rPr lang="en-US" sz="1600" b="1" dirty="0" err="1"/>
              <a:t>Shunhua</a:t>
            </a:r>
            <a:r>
              <a:rPr lang="en-US" sz="1600" b="1" dirty="0"/>
              <a:t> Bai</a:t>
            </a:r>
          </a:p>
          <a:p>
            <a:pPr algn="l"/>
            <a:r>
              <a:rPr lang="en-US" sz="1600" dirty="0"/>
              <a:t>Understanding how short distance travel demand is extremely important in micromobility studies vs. technology component – </a:t>
            </a:r>
            <a:r>
              <a:rPr lang="en-US" sz="1600" b="1" dirty="0" err="1"/>
              <a:t>Shunhua</a:t>
            </a:r>
            <a:r>
              <a:rPr lang="en-US" sz="1600" b="1" dirty="0"/>
              <a:t> Bai</a:t>
            </a:r>
          </a:p>
          <a:p>
            <a:pPr algn="l"/>
            <a:r>
              <a:rPr lang="en-US" sz="1600" dirty="0"/>
              <a:t>Growth of micromobility use in the context of technological innovation and internet availability – </a:t>
            </a:r>
            <a:r>
              <a:rPr lang="en-US" sz="1600" b="1" dirty="0"/>
              <a:t>Greg Griffin</a:t>
            </a:r>
          </a:p>
        </p:txBody>
      </p:sp>
      <p:sp>
        <p:nvSpPr>
          <p:cNvPr id="3" name="Date Placeholder 2">
            <a:extLst>
              <a:ext uri="{FF2B5EF4-FFF2-40B4-BE49-F238E27FC236}">
                <a16:creationId xmlns:a16="http://schemas.microsoft.com/office/drawing/2014/main" id="{AED11D86-AD17-43BF-82FD-7AE42E1509C9}"/>
              </a:ext>
            </a:extLst>
          </p:cNvPr>
          <p:cNvSpPr>
            <a:spLocks noGrp="1"/>
          </p:cNvSpPr>
          <p:nvPr>
            <p:ph type="dt" sz="half" idx="10"/>
          </p:nvPr>
        </p:nvSpPr>
        <p:spPr/>
        <p:txBody>
          <a:bodyPr/>
          <a:lstStyle/>
          <a:p>
            <a:fld id="{F41632DC-5941-4DC6-9592-7F8154716637}" type="datetime1">
              <a:rPr lang="en-US" smtClean="0"/>
              <a:t>2021-06-18</a:t>
            </a:fld>
            <a:endParaRPr lang="en-US"/>
          </a:p>
        </p:txBody>
      </p:sp>
      <p:sp>
        <p:nvSpPr>
          <p:cNvPr id="4" name="Footer Placeholder 3">
            <a:extLst>
              <a:ext uri="{FF2B5EF4-FFF2-40B4-BE49-F238E27FC236}">
                <a16:creationId xmlns:a16="http://schemas.microsoft.com/office/drawing/2014/main" id="{6DF550D1-1308-46B3-964D-1CA10B883686}"/>
              </a:ext>
            </a:extLst>
          </p:cNvPr>
          <p:cNvSpPr>
            <a:spLocks noGrp="1"/>
          </p:cNvSpPr>
          <p:nvPr>
            <p:ph type="ftr" sz="quarter" idx="11"/>
          </p:nvPr>
        </p:nvSpPr>
        <p:spPr/>
        <p:txBody>
          <a:bodyPr/>
          <a:lstStyle/>
          <a:p>
            <a:r>
              <a:rPr lang="fr-FR"/>
              <a:t>ScooterLab Workshop</a:t>
            </a:r>
            <a:endParaRPr lang="en-US"/>
          </a:p>
        </p:txBody>
      </p:sp>
      <p:sp>
        <p:nvSpPr>
          <p:cNvPr id="6" name="Slide Number Placeholder 5">
            <a:extLst>
              <a:ext uri="{FF2B5EF4-FFF2-40B4-BE49-F238E27FC236}">
                <a16:creationId xmlns:a16="http://schemas.microsoft.com/office/drawing/2014/main" id="{01259371-1849-4FB6-BF62-4BD6566C1CBB}"/>
              </a:ext>
            </a:extLst>
          </p:cNvPr>
          <p:cNvSpPr>
            <a:spLocks noGrp="1"/>
          </p:cNvSpPr>
          <p:nvPr>
            <p:ph type="sldNum" sz="quarter" idx="12"/>
          </p:nvPr>
        </p:nvSpPr>
        <p:spPr/>
        <p:txBody>
          <a:bodyPr/>
          <a:lstStyle/>
          <a:p>
            <a:fld id="{D476507C-3A0B-42D9-AEBD-6B244E466FC2}" type="slidenum">
              <a:rPr lang="en-US" smtClean="0"/>
              <a:t>11</a:t>
            </a:fld>
            <a:endParaRPr lang="en-US"/>
          </a:p>
        </p:txBody>
      </p:sp>
      <p:pic>
        <p:nvPicPr>
          <p:cNvPr id="8" name="Picture 7" descr="Logo&#10;&#10;Description automatically generated">
            <a:extLst>
              <a:ext uri="{FF2B5EF4-FFF2-40B4-BE49-F238E27FC236}">
                <a16:creationId xmlns:a16="http://schemas.microsoft.com/office/drawing/2014/main" id="{681C2C27-0D4F-4436-960B-FAEE4BE00C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1095309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From Vision to Reality </a:t>
            </a:r>
          </a:p>
        </p:txBody>
      </p:sp>
      <p:sp>
        <p:nvSpPr>
          <p:cNvPr id="9" name="Content Placeholder 2"/>
          <p:cNvSpPr>
            <a:spLocks noGrp="1"/>
          </p:cNvSpPr>
          <p:nvPr>
            <p:ph idx="1"/>
          </p:nvPr>
        </p:nvSpPr>
        <p:spPr>
          <a:xfrm>
            <a:off x="838200" y="1228725"/>
            <a:ext cx="10515600" cy="4444962"/>
          </a:xfrm>
        </p:spPr>
        <p:txBody>
          <a:bodyPr>
            <a:noAutofit/>
          </a:bodyPr>
          <a:lstStyle/>
          <a:p>
            <a:pPr marL="0" indent="0">
              <a:buNone/>
            </a:pPr>
            <a:r>
              <a:rPr lang="en-US" sz="2000" dirty="0"/>
              <a:t>Through a planning grant from NSF</a:t>
            </a:r>
            <a:r>
              <a:rPr lang="en-US" sz="2000" baseline="30000" dirty="0"/>
              <a:t>1</a:t>
            </a:r>
            <a:r>
              <a:rPr lang="en-US" sz="2000" dirty="0"/>
              <a:t>, the following activities will be carried out:</a:t>
            </a:r>
          </a:p>
          <a:p>
            <a:r>
              <a:rPr lang="en-US" sz="2000" u="sng" dirty="0"/>
              <a:t>Outreach to grow micro-mobility related research community</a:t>
            </a:r>
            <a:r>
              <a:rPr lang="en-US" sz="2000" dirty="0"/>
              <a:t>:</a:t>
            </a:r>
          </a:p>
          <a:p>
            <a:pPr lvl="1"/>
            <a:r>
              <a:rPr lang="en-US" sz="1600" dirty="0"/>
              <a:t>Expand the community further to identify other use-cases for ScooterLab.</a:t>
            </a:r>
          </a:p>
          <a:p>
            <a:pPr lvl="1"/>
            <a:r>
              <a:rPr lang="en-US" sz="1600" dirty="0"/>
              <a:t>Feedback on the planned infrastructure to satisfy community needs/requirements.</a:t>
            </a:r>
          </a:p>
          <a:p>
            <a:endParaRPr lang="en-US" sz="300" u="sng" dirty="0"/>
          </a:p>
          <a:p>
            <a:r>
              <a:rPr lang="en-US" sz="2000" u="sng" dirty="0"/>
              <a:t>Prototype Development</a:t>
            </a:r>
            <a:r>
              <a:rPr lang="en-US" sz="2000" dirty="0"/>
              <a:t>:</a:t>
            </a:r>
          </a:p>
          <a:p>
            <a:pPr lvl="1"/>
            <a:r>
              <a:rPr lang="en-US" sz="1600" dirty="0"/>
              <a:t>Iteratively develop and improve (through community feedback) proof-of-concept prototypes of ScooterLab vehicles. </a:t>
            </a:r>
          </a:p>
          <a:p>
            <a:pPr lvl="1"/>
            <a:r>
              <a:rPr lang="en-US" sz="1600" dirty="0"/>
              <a:t>Plan for other supporting infrastructure and resources needed for ScooterLab (e.g., garage/storage space and university/city partnerships)</a:t>
            </a:r>
          </a:p>
          <a:p>
            <a:endParaRPr lang="en-US" sz="300" u="sng" dirty="0"/>
          </a:p>
          <a:p>
            <a:r>
              <a:rPr lang="en-US" sz="2000" u="sng" dirty="0"/>
              <a:t>Education and Technology Updates</a:t>
            </a:r>
            <a:r>
              <a:rPr lang="en-US" sz="2000" dirty="0"/>
              <a:t>:</a:t>
            </a:r>
          </a:p>
          <a:p>
            <a:pPr lvl="1"/>
            <a:r>
              <a:rPr lang="en-US" sz="1600" dirty="0"/>
              <a:t>Student-focused tutorials, workshops and seminars on micro-mobility research and e-scooter system design.</a:t>
            </a:r>
          </a:p>
          <a:p>
            <a:pPr lvl="1"/>
            <a:r>
              <a:rPr lang="en-US" sz="1600" dirty="0"/>
              <a:t>Technology demonstrators at major conferences, workshops and K-12 summer camps.</a:t>
            </a:r>
          </a:p>
        </p:txBody>
      </p:sp>
      <p:sp>
        <p:nvSpPr>
          <p:cNvPr id="4" name="Date Placeholder 3">
            <a:extLst>
              <a:ext uri="{FF2B5EF4-FFF2-40B4-BE49-F238E27FC236}">
                <a16:creationId xmlns:a16="http://schemas.microsoft.com/office/drawing/2014/main" id="{0D01D88C-6DB1-4D1F-9B65-3C7B5F90F73E}"/>
              </a:ext>
            </a:extLst>
          </p:cNvPr>
          <p:cNvSpPr>
            <a:spLocks noGrp="1"/>
          </p:cNvSpPr>
          <p:nvPr>
            <p:ph type="dt" sz="half" idx="10"/>
          </p:nvPr>
        </p:nvSpPr>
        <p:spPr/>
        <p:txBody>
          <a:bodyPr/>
          <a:lstStyle/>
          <a:p>
            <a:fld id="{F51F5F00-4B98-46B2-A1ED-6CA982E91ECA}" type="datetime1">
              <a:rPr lang="en-US" smtClean="0"/>
              <a:t>2021-06-18</a:t>
            </a:fld>
            <a:endParaRPr lang="en-US"/>
          </a:p>
        </p:txBody>
      </p:sp>
      <p:sp>
        <p:nvSpPr>
          <p:cNvPr id="5" name="Footer Placeholder 4">
            <a:extLst>
              <a:ext uri="{FF2B5EF4-FFF2-40B4-BE49-F238E27FC236}">
                <a16:creationId xmlns:a16="http://schemas.microsoft.com/office/drawing/2014/main" id="{491734E8-2FC3-4FB7-A44A-386D230E66B1}"/>
              </a:ext>
            </a:extLst>
          </p:cNvPr>
          <p:cNvSpPr>
            <a:spLocks noGrp="1"/>
          </p:cNvSpPr>
          <p:nvPr>
            <p:ph type="ftr" sz="quarter" idx="11"/>
          </p:nvPr>
        </p:nvSpPr>
        <p:spPr/>
        <p:txBody>
          <a:bodyPr/>
          <a:lstStyle/>
          <a:p>
            <a:r>
              <a:rPr lang="fr-FR"/>
              <a:t>ScooterLab Workshop</a:t>
            </a:r>
            <a:endParaRPr lang="en-US"/>
          </a:p>
        </p:txBody>
      </p:sp>
      <p:sp>
        <p:nvSpPr>
          <p:cNvPr id="3" name="TextBox 2">
            <a:extLst>
              <a:ext uri="{FF2B5EF4-FFF2-40B4-BE49-F238E27FC236}">
                <a16:creationId xmlns:a16="http://schemas.microsoft.com/office/drawing/2014/main" id="{30050E97-6E8C-4A95-98F8-A60E5F3F0175}"/>
              </a:ext>
            </a:extLst>
          </p:cNvPr>
          <p:cNvSpPr txBox="1"/>
          <p:nvPr/>
        </p:nvSpPr>
        <p:spPr>
          <a:xfrm>
            <a:off x="838200" y="5664102"/>
            <a:ext cx="10515600" cy="430887"/>
          </a:xfrm>
          <a:prstGeom prst="rect">
            <a:avLst/>
          </a:prstGeom>
          <a:noFill/>
        </p:spPr>
        <p:txBody>
          <a:bodyPr wrap="square" rtlCol="0">
            <a:spAutoFit/>
          </a:bodyPr>
          <a:lstStyle/>
          <a:p>
            <a:pPr algn="just"/>
            <a:r>
              <a:rPr lang="en-US" sz="1100" dirty="0"/>
              <a:t>[1] CCRI: Planning: ScooterLab: Development of a Programmable and Participatory e-Scooter Testbed to Enable CISE-focused </a:t>
            </a:r>
            <a:r>
              <a:rPr lang="en-US" sz="1100" dirty="0" err="1"/>
              <a:t>Micromobility</a:t>
            </a:r>
            <a:r>
              <a:rPr lang="en-US" sz="1100" dirty="0"/>
              <a:t> Research”, sponsored by National Science Foundation (NSF), $100,000 from August 2020 - February 2022. PI: Murtuza Jadliwala, Co-PIs: Greg Griffin, Sushil Prasad and Anindya Maiti.</a:t>
            </a:r>
          </a:p>
        </p:txBody>
      </p:sp>
      <p:sp>
        <p:nvSpPr>
          <p:cNvPr id="7" name="Slide Number Placeholder 6">
            <a:extLst>
              <a:ext uri="{FF2B5EF4-FFF2-40B4-BE49-F238E27FC236}">
                <a16:creationId xmlns:a16="http://schemas.microsoft.com/office/drawing/2014/main" id="{EB31F628-8A50-4DB7-B83C-8BDBAFC38275}"/>
              </a:ext>
            </a:extLst>
          </p:cNvPr>
          <p:cNvSpPr>
            <a:spLocks noGrp="1"/>
          </p:cNvSpPr>
          <p:nvPr>
            <p:ph type="sldNum" sz="quarter" idx="12"/>
          </p:nvPr>
        </p:nvSpPr>
        <p:spPr/>
        <p:txBody>
          <a:bodyPr/>
          <a:lstStyle/>
          <a:p>
            <a:fld id="{D476507C-3A0B-42D9-AEBD-6B244E466FC2}" type="slidenum">
              <a:rPr lang="en-US" smtClean="0"/>
              <a:t>12</a:t>
            </a:fld>
            <a:endParaRPr lang="en-US"/>
          </a:p>
        </p:txBody>
      </p:sp>
      <p:pic>
        <p:nvPicPr>
          <p:cNvPr id="10" name="Picture 9" descr="Logo&#10;&#10;Description automatically generated">
            <a:extLst>
              <a:ext uri="{FF2B5EF4-FFF2-40B4-BE49-F238E27FC236}">
                <a16:creationId xmlns:a16="http://schemas.microsoft.com/office/drawing/2014/main" id="{DEFB60F7-7DAC-4C88-904C-584314419F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347879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Micromobility</a:t>
            </a:r>
          </a:p>
        </p:txBody>
      </p:sp>
      <p:sp>
        <p:nvSpPr>
          <p:cNvPr id="9" name="Content Placeholder 2"/>
          <p:cNvSpPr>
            <a:spLocks noGrp="1"/>
          </p:cNvSpPr>
          <p:nvPr>
            <p:ph idx="1"/>
          </p:nvPr>
        </p:nvSpPr>
        <p:spPr>
          <a:xfrm>
            <a:off x="838200" y="1228725"/>
            <a:ext cx="10515600" cy="5264146"/>
          </a:xfrm>
        </p:spPr>
        <p:txBody>
          <a:bodyPr>
            <a:noAutofit/>
          </a:bodyPr>
          <a:lstStyle/>
          <a:p>
            <a:r>
              <a:rPr lang="en-US" sz="2000" dirty="0"/>
              <a:t>Micromobility vehicles (e.g., e-scooters) are popular short-distance/last-mile transportation mode in urban communities.</a:t>
            </a:r>
          </a:p>
          <a:p>
            <a:pPr lvl="1"/>
            <a:r>
              <a:rPr lang="en-US" sz="2000" b="1" u="sng" dirty="0"/>
              <a:t>Research Challenges</a:t>
            </a:r>
            <a:r>
              <a:rPr lang="en-US" sz="2000" dirty="0"/>
              <a:t>: Urban Planning, Transportation &amp; Infrastructure, Pedestrian/Rider Safety and Sustainability.</a:t>
            </a:r>
          </a:p>
          <a:p>
            <a:endParaRPr lang="en-US" sz="2000" dirty="0"/>
          </a:p>
          <a:p>
            <a:r>
              <a:rPr lang="en-US" sz="2000" dirty="0"/>
              <a:t>Like other Intelligent Transportation Systems (ITS), a tight integration of various sensor, hardware and software technologies with micromobility vehicles to enable remote sensing and control is required.</a:t>
            </a:r>
          </a:p>
          <a:p>
            <a:pPr lvl="1"/>
            <a:r>
              <a:rPr lang="en-US" sz="2000" b="1" u="sng" dirty="0"/>
              <a:t>Research Challenges</a:t>
            </a:r>
            <a:r>
              <a:rPr lang="en-US" sz="2000" dirty="0"/>
              <a:t>: User Privacy, Software/Hardware Security, Embedded System/Sensor Design.</a:t>
            </a:r>
          </a:p>
          <a:p>
            <a:endParaRPr lang="en-US" sz="2000" dirty="0"/>
          </a:p>
          <a:p>
            <a:r>
              <a:rPr lang="en-US" sz="2000" dirty="0"/>
              <a:t>Moreover, these micro-mobility vehicles can serve as an excellent instrument to crowd-sense contextual and ambient data about the riders and their environment.</a:t>
            </a:r>
          </a:p>
          <a:p>
            <a:pPr lvl="1"/>
            <a:r>
              <a:rPr lang="en-US" sz="2000" b="1" u="sng" dirty="0"/>
              <a:t>Research Opportunity</a:t>
            </a:r>
            <a:r>
              <a:rPr lang="en-US" sz="2000" dirty="0"/>
              <a:t>: Data for new Machine Learning Algorithms/AI Systems.</a:t>
            </a:r>
          </a:p>
          <a:p>
            <a:pPr marL="0" indent="0">
              <a:buNone/>
            </a:pPr>
            <a:endParaRPr lang="en-US" sz="1800" dirty="0"/>
          </a:p>
        </p:txBody>
      </p:sp>
      <p:sp>
        <p:nvSpPr>
          <p:cNvPr id="3" name="Date Placeholder 2">
            <a:extLst>
              <a:ext uri="{FF2B5EF4-FFF2-40B4-BE49-F238E27FC236}">
                <a16:creationId xmlns:a16="http://schemas.microsoft.com/office/drawing/2014/main" id="{6BF829B4-67C9-4655-9F45-22575164D145}"/>
              </a:ext>
            </a:extLst>
          </p:cNvPr>
          <p:cNvSpPr>
            <a:spLocks noGrp="1"/>
          </p:cNvSpPr>
          <p:nvPr>
            <p:ph type="dt" sz="half" idx="10"/>
          </p:nvPr>
        </p:nvSpPr>
        <p:spPr/>
        <p:txBody>
          <a:bodyPr/>
          <a:lstStyle/>
          <a:p>
            <a:fld id="{D6CD5E04-66FD-4527-B62D-311FCB80DB80}" type="datetime1">
              <a:rPr lang="en-US" smtClean="0"/>
              <a:t>2021-06-18</a:t>
            </a:fld>
            <a:endParaRPr lang="en-US"/>
          </a:p>
        </p:txBody>
      </p:sp>
      <p:sp>
        <p:nvSpPr>
          <p:cNvPr id="4" name="Footer Placeholder 3">
            <a:extLst>
              <a:ext uri="{FF2B5EF4-FFF2-40B4-BE49-F238E27FC236}">
                <a16:creationId xmlns:a16="http://schemas.microsoft.com/office/drawing/2014/main" id="{0F2A6091-7495-4405-8AE5-388F8AAB3ECF}"/>
              </a:ext>
            </a:extLst>
          </p:cNvPr>
          <p:cNvSpPr>
            <a:spLocks noGrp="1"/>
          </p:cNvSpPr>
          <p:nvPr>
            <p:ph type="ftr" sz="quarter" idx="11"/>
          </p:nvPr>
        </p:nvSpPr>
        <p:spPr/>
        <p:txBody>
          <a:bodyPr/>
          <a:lstStyle/>
          <a:p>
            <a:r>
              <a:rPr lang="fr-FR"/>
              <a:t>ScooterLab Workshop</a:t>
            </a:r>
            <a:endParaRPr lang="en-US"/>
          </a:p>
        </p:txBody>
      </p:sp>
      <p:sp>
        <p:nvSpPr>
          <p:cNvPr id="6" name="Slide Number Placeholder 5">
            <a:extLst>
              <a:ext uri="{FF2B5EF4-FFF2-40B4-BE49-F238E27FC236}">
                <a16:creationId xmlns:a16="http://schemas.microsoft.com/office/drawing/2014/main" id="{EB779641-E850-4B27-8518-F97744FC08CA}"/>
              </a:ext>
            </a:extLst>
          </p:cNvPr>
          <p:cNvSpPr>
            <a:spLocks noGrp="1"/>
          </p:cNvSpPr>
          <p:nvPr>
            <p:ph type="sldNum" sz="quarter" idx="12"/>
          </p:nvPr>
        </p:nvSpPr>
        <p:spPr/>
        <p:txBody>
          <a:bodyPr/>
          <a:lstStyle/>
          <a:p>
            <a:fld id="{D476507C-3A0B-42D9-AEBD-6B244E466FC2}" type="slidenum">
              <a:rPr lang="en-US" smtClean="0"/>
              <a:t>2</a:t>
            </a:fld>
            <a:endParaRPr lang="en-US"/>
          </a:p>
        </p:txBody>
      </p:sp>
      <p:pic>
        <p:nvPicPr>
          <p:cNvPr id="11" name="Picture 10" descr="Logo&#10;&#10;Description automatically generated">
            <a:extLst>
              <a:ext uri="{FF2B5EF4-FFF2-40B4-BE49-F238E27FC236}">
                <a16:creationId xmlns:a16="http://schemas.microsoft.com/office/drawing/2014/main" id="{24BA18D4-5ACF-4A24-B6DA-D484E4427F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349616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Why a Micromobility Testbed?</a:t>
            </a:r>
          </a:p>
        </p:txBody>
      </p:sp>
      <p:sp>
        <p:nvSpPr>
          <p:cNvPr id="9" name="Content Placeholder 2"/>
          <p:cNvSpPr>
            <a:spLocks noGrp="1"/>
          </p:cNvSpPr>
          <p:nvPr>
            <p:ph idx="1"/>
          </p:nvPr>
        </p:nvSpPr>
        <p:spPr>
          <a:xfrm>
            <a:off x="838200" y="1228725"/>
            <a:ext cx="10515600" cy="5127628"/>
          </a:xfrm>
        </p:spPr>
        <p:txBody>
          <a:bodyPr>
            <a:noAutofit/>
          </a:bodyPr>
          <a:lstStyle/>
          <a:p>
            <a:pPr algn="l"/>
            <a:r>
              <a:rPr lang="en-US" sz="1800" dirty="0"/>
              <a:t>Tremendous interest within research communities towards addressing multi-disciplinary challenges that arise in intelligent micromobility transportation systems.</a:t>
            </a:r>
          </a:p>
          <a:p>
            <a:pPr algn="l"/>
            <a:r>
              <a:rPr lang="en-US" sz="1800" dirty="0"/>
              <a:t>Solving these challenges will require access to relevant mobility, sensor and hardware/software systems data collected from realistic (at scale) deployments of such transportation systems. </a:t>
            </a:r>
          </a:p>
          <a:p>
            <a:pPr algn="l"/>
            <a:r>
              <a:rPr lang="en-US" sz="1800" dirty="0"/>
              <a:t>How can researchers gain access to such data for their research? </a:t>
            </a:r>
          </a:p>
          <a:p>
            <a:r>
              <a:rPr lang="en-US" sz="1800" b="1" u="sng" dirty="0"/>
              <a:t>Option 1</a:t>
            </a:r>
            <a:r>
              <a:rPr lang="en-US" sz="1800" dirty="0"/>
              <a:t>: Partner with commercial service providers.</a:t>
            </a:r>
          </a:p>
          <a:p>
            <a:pPr marL="0" indent="0">
              <a:buNone/>
            </a:pPr>
            <a:r>
              <a:rPr lang="en-US" sz="2000" dirty="0"/>
              <a:t>      </a:t>
            </a:r>
            <a:r>
              <a:rPr lang="en-US" sz="1800" b="1" dirty="0"/>
              <a:t>Challenges:</a:t>
            </a:r>
          </a:p>
          <a:p>
            <a:pPr marL="800100" lvl="1" indent="-342900">
              <a:buFont typeface="+mj-lt"/>
              <a:buAutoNum type="arabicPeriod"/>
            </a:pPr>
            <a:r>
              <a:rPr lang="en-US" sz="1600" dirty="0"/>
              <a:t>Contractual agreements with customers and fear of misuse by competing providers may prevent data sharing for research. </a:t>
            </a:r>
          </a:p>
          <a:p>
            <a:pPr marL="800100" lvl="1" indent="-342900">
              <a:buFont typeface="+mj-lt"/>
              <a:buAutoNum type="arabicPeriod"/>
            </a:pPr>
            <a:r>
              <a:rPr lang="en-US" sz="1600" dirty="0"/>
              <a:t>Commercial vehicles may not be fitted (and cannot be easily retro-fitted) with specialized sensor hardware to enable research-grade data collection. </a:t>
            </a:r>
          </a:p>
          <a:p>
            <a:r>
              <a:rPr lang="en-US" sz="1800" b="1" u="sng" dirty="0"/>
              <a:t>Option 2</a:t>
            </a:r>
            <a:r>
              <a:rPr lang="en-US" sz="1800" dirty="0"/>
              <a:t>: Highly customized (in terms of scale, on-board sensors, software and hardware), like the one at Virginia Tech Transportation Institute (VTTI).</a:t>
            </a:r>
          </a:p>
          <a:p>
            <a:pPr marL="0" indent="0">
              <a:buNone/>
            </a:pPr>
            <a:r>
              <a:rPr lang="en-US" sz="1800" dirty="0"/>
              <a:t>      </a:t>
            </a:r>
            <a:r>
              <a:rPr lang="en-US" sz="1800" b="1" dirty="0"/>
              <a:t>Challenges:</a:t>
            </a:r>
          </a:p>
          <a:p>
            <a:pPr marL="800100" lvl="1" indent="-342900">
              <a:buFont typeface="+mj-lt"/>
              <a:buAutoNum type="arabicPeriod"/>
            </a:pPr>
            <a:r>
              <a:rPr lang="en-US" sz="1600" dirty="0"/>
              <a:t>Time-consuming and expensive for each research group to build their own testbed.</a:t>
            </a:r>
          </a:p>
          <a:p>
            <a:pPr marL="800100" lvl="1" indent="-342900">
              <a:buFont typeface="+mj-lt"/>
              <a:buAutoNum type="arabicPeriod"/>
            </a:pPr>
            <a:r>
              <a:rPr lang="en-US" sz="1600" dirty="0"/>
              <a:t>Over-customized testbeds are not useful to others (or for joint use).</a:t>
            </a:r>
          </a:p>
        </p:txBody>
      </p:sp>
      <p:sp>
        <p:nvSpPr>
          <p:cNvPr id="3" name="Date Placeholder 2">
            <a:extLst>
              <a:ext uri="{FF2B5EF4-FFF2-40B4-BE49-F238E27FC236}">
                <a16:creationId xmlns:a16="http://schemas.microsoft.com/office/drawing/2014/main" id="{D3784C51-DC07-4D00-9349-55F24A449BA2}"/>
              </a:ext>
            </a:extLst>
          </p:cNvPr>
          <p:cNvSpPr>
            <a:spLocks noGrp="1"/>
          </p:cNvSpPr>
          <p:nvPr>
            <p:ph type="dt" sz="half" idx="10"/>
          </p:nvPr>
        </p:nvSpPr>
        <p:spPr/>
        <p:txBody>
          <a:bodyPr/>
          <a:lstStyle/>
          <a:p>
            <a:fld id="{FF5B8F50-CF61-4745-9967-7C8451B07FE7}" type="datetime1">
              <a:rPr lang="en-US" smtClean="0"/>
              <a:t>2021-06-18</a:t>
            </a:fld>
            <a:endParaRPr lang="en-US"/>
          </a:p>
        </p:txBody>
      </p:sp>
      <p:sp>
        <p:nvSpPr>
          <p:cNvPr id="4" name="Footer Placeholder 3">
            <a:extLst>
              <a:ext uri="{FF2B5EF4-FFF2-40B4-BE49-F238E27FC236}">
                <a16:creationId xmlns:a16="http://schemas.microsoft.com/office/drawing/2014/main" id="{ECCA9ED2-02BA-4A9E-8B70-3BDFDAFF88ED}"/>
              </a:ext>
            </a:extLst>
          </p:cNvPr>
          <p:cNvSpPr>
            <a:spLocks noGrp="1"/>
          </p:cNvSpPr>
          <p:nvPr>
            <p:ph type="ftr" sz="quarter" idx="11"/>
          </p:nvPr>
        </p:nvSpPr>
        <p:spPr/>
        <p:txBody>
          <a:bodyPr/>
          <a:lstStyle/>
          <a:p>
            <a:r>
              <a:rPr lang="fr-FR"/>
              <a:t>ScooterLab Workshop</a:t>
            </a:r>
            <a:endParaRPr lang="en-US"/>
          </a:p>
        </p:txBody>
      </p:sp>
      <p:sp>
        <p:nvSpPr>
          <p:cNvPr id="6" name="Slide Number Placeholder 5">
            <a:extLst>
              <a:ext uri="{FF2B5EF4-FFF2-40B4-BE49-F238E27FC236}">
                <a16:creationId xmlns:a16="http://schemas.microsoft.com/office/drawing/2014/main" id="{675DC4CF-C9B5-419F-BBDE-6BF188636F2F}"/>
              </a:ext>
            </a:extLst>
          </p:cNvPr>
          <p:cNvSpPr>
            <a:spLocks noGrp="1"/>
          </p:cNvSpPr>
          <p:nvPr>
            <p:ph type="sldNum" sz="quarter" idx="12"/>
          </p:nvPr>
        </p:nvSpPr>
        <p:spPr/>
        <p:txBody>
          <a:bodyPr/>
          <a:lstStyle/>
          <a:p>
            <a:fld id="{D476507C-3A0B-42D9-AEBD-6B244E466FC2}" type="slidenum">
              <a:rPr lang="en-US" smtClean="0"/>
              <a:t>3</a:t>
            </a:fld>
            <a:endParaRPr lang="en-US"/>
          </a:p>
        </p:txBody>
      </p:sp>
      <p:pic>
        <p:nvPicPr>
          <p:cNvPr id="8" name="Picture 7" descr="Logo&#10;&#10;Description automatically generated">
            <a:extLst>
              <a:ext uri="{FF2B5EF4-FFF2-40B4-BE49-F238E27FC236}">
                <a16:creationId xmlns:a16="http://schemas.microsoft.com/office/drawing/2014/main" id="{283759E3-0CD0-475B-87B5-040DE2A8DB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276702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latin typeface="+mn-lt"/>
                <a:ea typeface="Yu Gothic UI Semibold" panose="020B0700000000000000" pitchFamily="34" charset="-128"/>
              </a:rPr>
              <a:t>ScooterLab – The Vision</a:t>
            </a:r>
          </a:p>
        </p:txBody>
      </p:sp>
      <p:sp>
        <p:nvSpPr>
          <p:cNvPr id="9" name="Content Placeholder 2"/>
          <p:cNvSpPr>
            <a:spLocks noGrp="1"/>
          </p:cNvSpPr>
          <p:nvPr>
            <p:ph idx="1"/>
          </p:nvPr>
        </p:nvSpPr>
        <p:spPr>
          <a:xfrm>
            <a:off x="838200" y="1228725"/>
            <a:ext cx="10515599" cy="4444962"/>
          </a:xfrm>
        </p:spPr>
        <p:txBody>
          <a:bodyPr>
            <a:noAutofit/>
          </a:bodyPr>
          <a:lstStyle/>
          <a:p>
            <a:pPr marL="0" indent="0">
              <a:buNone/>
            </a:pPr>
            <a:r>
              <a:rPr lang="en-US" sz="2400" dirty="0"/>
              <a:t>A </a:t>
            </a:r>
            <a:r>
              <a:rPr lang="en-US" sz="2400" b="1" u="sng" dirty="0"/>
              <a:t>community research infrastructure</a:t>
            </a:r>
            <a:r>
              <a:rPr lang="en-US" sz="2400" dirty="0"/>
              <a:t> comprising of a highly customizable fleet of dock-less e-scooters operating on UTSA and OU campuses. </a:t>
            </a:r>
          </a:p>
          <a:p>
            <a:pPr marL="0" indent="0">
              <a:buNone/>
            </a:pPr>
            <a:endParaRPr lang="en-US" sz="2400" dirty="0"/>
          </a:p>
          <a:p>
            <a:pPr marL="0" indent="0">
              <a:buNone/>
            </a:pPr>
            <a:r>
              <a:rPr lang="en-US" sz="2400" dirty="0"/>
              <a:t>This large-scale, multi-user, research testbed:</a:t>
            </a:r>
          </a:p>
          <a:p>
            <a:pPr lvl="1"/>
            <a:endParaRPr lang="en-US" dirty="0"/>
          </a:p>
          <a:p>
            <a:pPr marL="457200" indent="-457200">
              <a:buFont typeface="+mj-lt"/>
              <a:buAutoNum type="arabicPeriod"/>
            </a:pPr>
            <a:r>
              <a:rPr lang="en-US" sz="2400" dirty="0"/>
              <a:t>Will allow the flexibility of equipping the testbed vehicles with state-of-the-art sensors in an on-demand fashion depending on experimental/research requirements. </a:t>
            </a:r>
          </a:p>
          <a:p>
            <a:pPr marL="457200" indent="-457200">
              <a:buFont typeface="+mj-lt"/>
              <a:buAutoNum type="arabicPeriod"/>
            </a:pPr>
            <a:endParaRPr lang="en-US" sz="2400" dirty="0"/>
          </a:p>
          <a:p>
            <a:pPr marL="457200" indent="-457200">
              <a:buFont typeface="+mj-lt"/>
              <a:buAutoNum type="arabicPeriod"/>
            </a:pPr>
            <a:r>
              <a:rPr lang="en-US" sz="2400" dirty="0"/>
              <a:t>Will allow community/participating researchers access to a diverse set of micromobility users/riders and fine-grained data related to their rides, context and surroundings.</a:t>
            </a:r>
          </a:p>
        </p:txBody>
      </p:sp>
      <p:sp>
        <p:nvSpPr>
          <p:cNvPr id="3" name="Date Placeholder 2">
            <a:extLst>
              <a:ext uri="{FF2B5EF4-FFF2-40B4-BE49-F238E27FC236}">
                <a16:creationId xmlns:a16="http://schemas.microsoft.com/office/drawing/2014/main" id="{464BC774-1FF2-4842-A2F1-04EC75065E80}"/>
              </a:ext>
            </a:extLst>
          </p:cNvPr>
          <p:cNvSpPr>
            <a:spLocks noGrp="1"/>
          </p:cNvSpPr>
          <p:nvPr>
            <p:ph type="dt" sz="half" idx="10"/>
          </p:nvPr>
        </p:nvSpPr>
        <p:spPr/>
        <p:txBody>
          <a:bodyPr/>
          <a:lstStyle/>
          <a:p>
            <a:fld id="{2EFE115A-B440-4097-BD60-5E9909B914A7}" type="datetime1">
              <a:rPr lang="en-US" smtClean="0"/>
              <a:t>2021-06-18</a:t>
            </a:fld>
            <a:endParaRPr lang="en-US"/>
          </a:p>
        </p:txBody>
      </p:sp>
      <p:sp>
        <p:nvSpPr>
          <p:cNvPr id="4" name="Footer Placeholder 3">
            <a:extLst>
              <a:ext uri="{FF2B5EF4-FFF2-40B4-BE49-F238E27FC236}">
                <a16:creationId xmlns:a16="http://schemas.microsoft.com/office/drawing/2014/main" id="{949988B9-23F1-412C-9667-FF1CAF971A42}"/>
              </a:ext>
            </a:extLst>
          </p:cNvPr>
          <p:cNvSpPr>
            <a:spLocks noGrp="1"/>
          </p:cNvSpPr>
          <p:nvPr>
            <p:ph type="ftr" sz="quarter" idx="11"/>
          </p:nvPr>
        </p:nvSpPr>
        <p:spPr/>
        <p:txBody>
          <a:bodyPr/>
          <a:lstStyle/>
          <a:p>
            <a:r>
              <a:rPr lang="fr-FR"/>
              <a:t>ScooterLab Workshop</a:t>
            </a:r>
            <a:endParaRPr lang="en-US"/>
          </a:p>
        </p:txBody>
      </p:sp>
      <p:sp>
        <p:nvSpPr>
          <p:cNvPr id="6" name="Slide Number Placeholder 5">
            <a:extLst>
              <a:ext uri="{FF2B5EF4-FFF2-40B4-BE49-F238E27FC236}">
                <a16:creationId xmlns:a16="http://schemas.microsoft.com/office/drawing/2014/main" id="{CC6A54F9-0456-4D81-A12A-8F88379BF00A}"/>
              </a:ext>
            </a:extLst>
          </p:cNvPr>
          <p:cNvSpPr>
            <a:spLocks noGrp="1"/>
          </p:cNvSpPr>
          <p:nvPr>
            <p:ph type="sldNum" sz="quarter" idx="12"/>
          </p:nvPr>
        </p:nvSpPr>
        <p:spPr/>
        <p:txBody>
          <a:bodyPr/>
          <a:lstStyle/>
          <a:p>
            <a:fld id="{D476507C-3A0B-42D9-AEBD-6B244E466FC2}" type="slidenum">
              <a:rPr lang="en-US" smtClean="0"/>
              <a:t>4</a:t>
            </a:fld>
            <a:endParaRPr lang="en-US"/>
          </a:p>
        </p:txBody>
      </p:sp>
      <p:pic>
        <p:nvPicPr>
          <p:cNvPr id="8" name="Picture 7" descr="A person wearing a costume&#10;&#10;Description automatically generated with low confidence">
            <a:extLst>
              <a:ext uri="{FF2B5EF4-FFF2-40B4-BE49-F238E27FC236}">
                <a16:creationId xmlns:a16="http://schemas.microsoft.com/office/drawing/2014/main" id="{CD266A03-0244-4319-801A-502E9B20D61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0559" r="23637"/>
          <a:stretch/>
        </p:blipFill>
        <p:spPr>
          <a:xfrm>
            <a:off x="8963025" y="158732"/>
            <a:ext cx="1019175" cy="1025581"/>
          </a:xfrm>
          <a:prstGeom prst="ellipse">
            <a:avLst/>
          </a:prstGeom>
          <a:ln w="63500" cap="rnd">
            <a:noFill/>
          </a:ln>
          <a:effectLst>
            <a:outerShdw blurRad="381000" dist="292100" dir="5400000" sx="-80000" sy="-18000" rotWithShape="0">
              <a:srgbClr val="000000">
                <a:alpha val="22000"/>
              </a:srgbClr>
            </a:outerShdw>
          </a:effectLst>
        </p:spPr>
      </p:pic>
      <p:pic>
        <p:nvPicPr>
          <p:cNvPr id="10" name="Picture 9" descr="Logo&#10;&#10;Description automatically generated">
            <a:extLst>
              <a:ext uri="{FF2B5EF4-FFF2-40B4-BE49-F238E27FC236}">
                <a16:creationId xmlns:a16="http://schemas.microsoft.com/office/drawing/2014/main" id="{0303294C-68DA-4402-B7AD-570866E465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366272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The ScooterLab Architecture</a:t>
            </a:r>
          </a:p>
        </p:txBody>
      </p:sp>
      <p:sp>
        <p:nvSpPr>
          <p:cNvPr id="9" name="Content Placeholder 2"/>
          <p:cNvSpPr>
            <a:spLocks noGrp="1"/>
          </p:cNvSpPr>
          <p:nvPr>
            <p:ph idx="1"/>
          </p:nvPr>
        </p:nvSpPr>
        <p:spPr>
          <a:xfrm>
            <a:off x="747712" y="1206519"/>
            <a:ext cx="5072061" cy="4444962"/>
          </a:xfrm>
        </p:spPr>
        <p:txBody>
          <a:bodyPr>
            <a:noAutofit/>
          </a:bodyPr>
          <a:lstStyle/>
          <a:p>
            <a:pPr marL="0" indent="0">
              <a:buNone/>
            </a:pPr>
            <a:r>
              <a:rPr lang="en-US" sz="2400" dirty="0"/>
              <a:t>The ScooterLab testbed will comprise of:</a:t>
            </a:r>
          </a:p>
          <a:p>
            <a:pPr marL="0" indent="0">
              <a:buNone/>
            </a:pPr>
            <a:endParaRPr lang="en-US" sz="2400" dirty="0"/>
          </a:p>
          <a:p>
            <a:pPr lvl="1"/>
            <a:r>
              <a:rPr lang="en-US" sz="2000" dirty="0"/>
              <a:t>Vehicles</a:t>
            </a:r>
          </a:p>
          <a:p>
            <a:pPr marL="457200" lvl="1" indent="0">
              <a:buNone/>
            </a:pPr>
            <a:endParaRPr lang="en-US" sz="2000" dirty="0"/>
          </a:p>
          <a:p>
            <a:pPr lvl="1"/>
            <a:r>
              <a:rPr lang="en-US" sz="2000" dirty="0"/>
              <a:t>Fleet Controller</a:t>
            </a:r>
          </a:p>
          <a:p>
            <a:pPr marL="457200" lvl="1" indent="0">
              <a:buNone/>
            </a:pPr>
            <a:endParaRPr lang="en-US" sz="2000" dirty="0"/>
          </a:p>
          <a:p>
            <a:pPr lvl="1"/>
            <a:r>
              <a:rPr lang="en-US" sz="2000" dirty="0"/>
              <a:t>Research Activities Management Portal (RAMP)</a:t>
            </a:r>
          </a:p>
        </p:txBody>
      </p:sp>
      <p:sp>
        <p:nvSpPr>
          <p:cNvPr id="3" name="Date Placeholder 2">
            <a:extLst>
              <a:ext uri="{FF2B5EF4-FFF2-40B4-BE49-F238E27FC236}">
                <a16:creationId xmlns:a16="http://schemas.microsoft.com/office/drawing/2014/main" id="{ACBA3D18-60A1-4123-BA30-B07BB2A171E9}"/>
              </a:ext>
            </a:extLst>
          </p:cNvPr>
          <p:cNvSpPr>
            <a:spLocks noGrp="1"/>
          </p:cNvSpPr>
          <p:nvPr>
            <p:ph type="dt" sz="half" idx="10"/>
          </p:nvPr>
        </p:nvSpPr>
        <p:spPr/>
        <p:txBody>
          <a:bodyPr/>
          <a:lstStyle/>
          <a:p>
            <a:fld id="{E6132FAF-DF00-4CDE-874C-1C61767DF499}" type="datetime1">
              <a:rPr lang="en-US" smtClean="0"/>
              <a:t>2021-06-18</a:t>
            </a:fld>
            <a:endParaRPr lang="en-US"/>
          </a:p>
        </p:txBody>
      </p:sp>
      <p:sp>
        <p:nvSpPr>
          <p:cNvPr id="4" name="Footer Placeholder 3">
            <a:extLst>
              <a:ext uri="{FF2B5EF4-FFF2-40B4-BE49-F238E27FC236}">
                <a16:creationId xmlns:a16="http://schemas.microsoft.com/office/drawing/2014/main" id="{F9342C1F-99FC-42FA-B789-3078FC1DEA12}"/>
              </a:ext>
            </a:extLst>
          </p:cNvPr>
          <p:cNvSpPr>
            <a:spLocks noGrp="1"/>
          </p:cNvSpPr>
          <p:nvPr>
            <p:ph type="ftr" sz="quarter" idx="11"/>
          </p:nvPr>
        </p:nvSpPr>
        <p:spPr/>
        <p:txBody>
          <a:bodyPr/>
          <a:lstStyle/>
          <a:p>
            <a:r>
              <a:rPr lang="fr-FR"/>
              <a:t>ScooterLab Workshop</a:t>
            </a:r>
            <a:endParaRPr lang="en-US"/>
          </a:p>
        </p:txBody>
      </p:sp>
      <p:pic>
        <p:nvPicPr>
          <p:cNvPr id="5" name="Picture 4" descr="Diagram&#10;&#10;Description automatically generated">
            <a:extLst>
              <a:ext uri="{FF2B5EF4-FFF2-40B4-BE49-F238E27FC236}">
                <a16:creationId xmlns:a16="http://schemas.microsoft.com/office/drawing/2014/main" id="{738D1591-F6BD-4AC0-8C7E-0DF0550932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2850" y="1157305"/>
            <a:ext cx="3629025" cy="4838700"/>
          </a:xfrm>
          <a:prstGeom prst="rect">
            <a:avLst/>
          </a:prstGeom>
        </p:spPr>
      </p:pic>
      <p:sp>
        <p:nvSpPr>
          <p:cNvPr id="6" name="Rectangle: Rounded Corners 5">
            <a:extLst>
              <a:ext uri="{FF2B5EF4-FFF2-40B4-BE49-F238E27FC236}">
                <a16:creationId xmlns:a16="http://schemas.microsoft.com/office/drawing/2014/main" id="{A08CEEDD-1D79-49FC-808E-ADEC05B739D8}"/>
              </a:ext>
            </a:extLst>
          </p:cNvPr>
          <p:cNvSpPr/>
          <p:nvPr/>
        </p:nvSpPr>
        <p:spPr>
          <a:xfrm>
            <a:off x="7191375" y="938232"/>
            <a:ext cx="4162425" cy="15525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F0ACC4D-D4C3-46DA-A651-DCC2D1706E82}"/>
              </a:ext>
            </a:extLst>
          </p:cNvPr>
          <p:cNvSpPr/>
          <p:nvPr/>
        </p:nvSpPr>
        <p:spPr>
          <a:xfrm>
            <a:off x="7191374" y="2800368"/>
            <a:ext cx="4162425" cy="15525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D384510E-6CF5-48CE-B45C-A6280E36473B}"/>
              </a:ext>
            </a:extLst>
          </p:cNvPr>
          <p:cNvSpPr/>
          <p:nvPr/>
        </p:nvSpPr>
        <p:spPr>
          <a:xfrm>
            <a:off x="7191374" y="4662505"/>
            <a:ext cx="4162425" cy="15525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351F5F9F-9E09-4110-9757-51216E2A457A}"/>
              </a:ext>
            </a:extLst>
          </p:cNvPr>
          <p:cNvSpPr/>
          <p:nvPr/>
        </p:nvSpPr>
        <p:spPr>
          <a:xfrm>
            <a:off x="1447800" y="2390008"/>
            <a:ext cx="1523999" cy="309562"/>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95BE04E4-2BA1-4775-9C78-7FBB919B292C}"/>
              </a:ext>
            </a:extLst>
          </p:cNvPr>
          <p:cNvSpPr/>
          <p:nvPr/>
        </p:nvSpPr>
        <p:spPr>
          <a:xfrm>
            <a:off x="1447800" y="3065496"/>
            <a:ext cx="1914525" cy="309562"/>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B0D1D8C0-0EF5-45C0-AA2D-2235C715803C}"/>
              </a:ext>
            </a:extLst>
          </p:cNvPr>
          <p:cNvSpPr/>
          <p:nvPr/>
        </p:nvSpPr>
        <p:spPr>
          <a:xfrm>
            <a:off x="1447800" y="3761417"/>
            <a:ext cx="3829048" cy="566702"/>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50E24F7-9C48-4061-81D7-E88DCF62CACC}"/>
              </a:ext>
            </a:extLst>
          </p:cNvPr>
          <p:cNvCxnSpPr>
            <a:stCxn id="13" idx="3"/>
            <a:endCxn id="6" idx="1"/>
          </p:cNvCxnSpPr>
          <p:nvPr/>
        </p:nvCxnSpPr>
        <p:spPr>
          <a:xfrm flipV="1">
            <a:off x="2971799" y="1714520"/>
            <a:ext cx="4219576" cy="83026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B408BC8-FEC8-45E6-B8E5-761D3D333F34}"/>
              </a:ext>
            </a:extLst>
          </p:cNvPr>
          <p:cNvCxnSpPr>
            <a:cxnSpLocks/>
            <a:stCxn id="17" idx="3"/>
            <a:endCxn id="7" idx="1"/>
          </p:cNvCxnSpPr>
          <p:nvPr/>
        </p:nvCxnSpPr>
        <p:spPr>
          <a:xfrm>
            <a:off x="3362325" y="3220277"/>
            <a:ext cx="3829049" cy="35637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D268F2-AB14-4539-B1B0-552724AEE05E}"/>
              </a:ext>
            </a:extLst>
          </p:cNvPr>
          <p:cNvCxnSpPr>
            <a:cxnSpLocks/>
            <a:stCxn id="19" idx="2"/>
            <a:endCxn id="11" idx="1"/>
          </p:cNvCxnSpPr>
          <p:nvPr/>
        </p:nvCxnSpPr>
        <p:spPr>
          <a:xfrm>
            <a:off x="3362324" y="4328119"/>
            <a:ext cx="3829050" cy="111067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892DE770-B638-4360-8827-E9F0E26E7AF5}"/>
              </a:ext>
            </a:extLst>
          </p:cNvPr>
          <p:cNvSpPr>
            <a:spLocks noGrp="1"/>
          </p:cNvSpPr>
          <p:nvPr>
            <p:ph type="sldNum" sz="quarter" idx="12"/>
          </p:nvPr>
        </p:nvSpPr>
        <p:spPr/>
        <p:txBody>
          <a:bodyPr/>
          <a:lstStyle/>
          <a:p>
            <a:fld id="{D476507C-3A0B-42D9-AEBD-6B244E466FC2}" type="slidenum">
              <a:rPr lang="en-US" smtClean="0"/>
              <a:t>5</a:t>
            </a:fld>
            <a:endParaRPr lang="en-US"/>
          </a:p>
        </p:txBody>
      </p:sp>
      <p:pic>
        <p:nvPicPr>
          <p:cNvPr id="18" name="Picture 17" descr="Logo&#10;&#10;Description automatically generated">
            <a:extLst>
              <a:ext uri="{FF2B5EF4-FFF2-40B4-BE49-F238E27FC236}">
                <a16:creationId xmlns:a16="http://schemas.microsoft.com/office/drawing/2014/main" id="{1D4468B8-8E9F-49B4-84E9-E01FE0D98C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321977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3" grpId="0" animBg="1"/>
      <p:bldP spid="1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latin typeface="+mn-lt"/>
                <a:ea typeface="Yu Gothic UI Semibold" panose="020B0700000000000000" pitchFamily="34" charset="-128"/>
              </a:rPr>
              <a:t>ScooterLab - Vehicles</a:t>
            </a:r>
          </a:p>
        </p:txBody>
      </p:sp>
      <p:sp>
        <p:nvSpPr>
          <p:cNvPr id="9" name="Content Placeholder 2"/>
          <p:cNvSpPr>
            <a:spLocks noGrp="1"/>
          </p:cNvSpPr>
          <p:nvPr>
            <p:ph idx="1"/>
          </p:nvPr>
        </p:nvSpPr>
        <p:spPr>
          <a:xfrm>
            <a:off x="838200" y="1228725"/>
            <a:ext cx="5915025" cy="4444962"/>
          </a:xfrm>
        </p:spPr>
        <p:txBody>
          <a:bodyPr>
            <a:noAutofit/>
          </a:bodyPr>
          <a:lstStyle/>
          <a:p>
            <a:r>
              <a:rPr lang="en-US" sz="2000" dirty="0"/>
              <a:t>A fleet of commercial off-the-shelf dock-less e-scooters will be acquired </a:t>
            </a:r>
          </a:p>
          <a:p>
            <a:pPr lvl="1"/>
            <a:r>
              <a:rPr lang="en-US" sz="1800" dirty="0"/>
              <a:t>Each will be retrofitted with a customized controller computer, called </a:t>
            </a:r>
            <a:r>
              <a:rPr lang="en-US" sz="1800" b="1" dirty="0"/>
              <a:t>Wireless Base Station Computers (WBSC)</a:t>
            </a:r>
            <a:r>
              <a:rPr lang="en-US" sz="1800" dirty="0"/>
              <a:t>. </a:t>
            </a:r>
          </a:p>
          <a:p>
            <a:endParaRPr lang="en-US" sz="2000" dirty="0"/>
          </a:p>
          <a:p>
            <a:r>
              <a:rPr lang="en-US" sz="2000" dirty="0"/>
              <a:t>WBSC’s main functionality is to enable remote control of the sensors (e.g., on/off and sensing sampling frequency) on-board the vehicles and certain vehicle operations (e.g., unlock/lock and disabling operation).</a:t>
            </a:r>
          </a:p>
          <a:p>
            <a:endParaRPr lang="en-US" sz="2000" dirty="0"/>
          </a:p>
          <a:p>
            <a:r>
              <a:rPr lang="en-US" sz="2000" dirty="0"/>
              <a:t>The project plans to design, develop and integrate (with the e-scooter vehicles) an in-house WBSC module.</a:t>
            </a:r>
          </a:p>
        </p:txBody>
      </p:sp>
      <p:sp>
        <p:nvSpPr>
          <p:cNvPr id="3" name="Date Placeholder 2">
            <a:extLst>
              <a:ext uri="{FF2B5EF4-FFF2-40B4-BE49-F238E27FC236}">
                <a16:creationId xmlns:a16="http://schemas.microsoft.com/office/drawing/2014/main" id="{3C9FE6D9-E416-4665-B24F-7DED14DD703A}"/>
              </a:ext>
            </a:extLst>
          </p:cNvPr>
          <p:cNvSpPr>
            <a:spLocks noGrp="1"/>
          </p:cNvSpPr>
          <p:nvPr>
            <p:ph type="dt" sz="half" idx="10"/>
          </p:nvPr>
        </p:nvSpPr>
        <p:spPr/>
        <p:txBody>
          <a:bodyPr/>
          <a:lstStyle/>
          <a:p>
            <a:fld id="{C9662751-98B5-4E98-A674-B9CE0F1DABA3}" type="datetime1">
              <a:rPr lang="en-US" smtClean="0"/>
              <a:t>2021-06-18</a:t>
            </a:fld>
            <a:endParaRPr lang="en-US"/>
          </a:p>
        </p:txBody>
      </p:sp>
      <p:sp>
        <p:nvSpPr>
          <p:cNvPr id="4" name="Footer Placeholder 3">
            <a:extLst>
              <a:ext uri="{FF2B5EF4-FFF2-40B4-BE49-F238E27FC236}">
                <a16:creationId xmlns:a16="http://schemas.microsoft.com/office/drawing/2014/main" id="{2EE2BD87-7578-4BE6-97F0-EFFC94DADFE7}"/>
              </a:ext>
            </a:extLst>
          </p:cNvPr>
          <p:cNvSpPr>
            <a:spLocks noGrp="1"/>
          </p:cNvSpPr>
          <p:nvPr>
            <p:ph type="ftr" sz="quarter" idx="11"/>
          </p:nvPr>
        </p:nvSpPr>
        <p:spPr/>
        <p:txBody>
          <a:bodyPr/>
          <a:lstStyle/>
          <a:p>
            <a:r>
              <a:rPr lang="fr-FR"/>
              <a:t>ScooterLab Workshop</a:t>
            </a:r>
            <a:endParaRPr lang="en-US"/>
          </a:p>
        </p:txBody>
      </p:sp>
      <p:pic>
        <p:nvPicPr>
          <p:cNvPr id="5" name="Picture 4" descr="Diagram&#10;&#10;Description automatically generated">
            <a:extLst>
              <a:ext uri="{FF2B5EF4-FFF2-40B4-BE49-F238E27FC236}">
                <a16:creationId xmlns:a16="http://schemas.microsoft.com/office/drawing/2014/main" id="{738D1591-F6BD-4AC0-8C7E-0DF0550932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2850" y="1295400"/>
            <a:ext cx="3629025" cy="4838700"/>
          </a:xfrm>
          <a:prstGeom prst="rect">
            <a:avLst/>
          </a:prstGeom>
        </p:spPr>
      </p:pic>
      <p:sp>
        <p:nvSpPr>
          <p:cNvPr id="6" name="Rectangle: Rounded Corners 5">
            <a:extLst>
              <a:ext uri="{FF2B5EF4-FFF2-40B4-BE49-F238E27FC236}">
                <a16:creationId xmlns:a16="http://schemas.microsoft.com/office/drawing/2014/main" id="{A08CEEDD-1D79-49FC-808E-ADEC05B739D8}"/>
              </a:ext>
            </a:extLst>
          </p:cNvPr>
          <p:cNvSpPr/>
          <p:nvPr/>
        </p:nvSpPr>
        <p:spPr>
          <a:xfrm>
            <a:off x="7191375" y="1076327"/>
            <a:ext cx="4162425" cy="15525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3FCD7DD0-1443-4C26-B20E-C17F80CE0F71}"/>
              </a:ext>
            </a:extLst>
          </p:cNvPr>
          <p:cNvSpPr>
            <a:spLocks noGrp="1"/>
          </p:cNvSpPr>
          <p:nvPr>
            <p:ph type="sldNum" sz="quarter" idx="12"/>
          </p:nvPr>
        </p:nvSpPr>
        <p:spPr/>
        <p:txBody>
          <a:bodyPr/>
          <a:lstStyle/>
          <a:p>
            <a:fld id="{D476507C-3A0B-42D9-AEBD-6B244E466FC2}" type="slidenum">
              <a:rPr lang="en-US" smtClean="0"/>
              <a:t>6</a:t>
            </a:fld>
            <a:endParaRPr lang="en-US"/>
          </a:p>
        </p:txBody>
      </p:sp>
      <p:pic>
        <p:nvPicPr>
          <p:cNvPr id="10" name="Picture 9" descr="Logo&#10;&#10;Description automatically generated">
            <a:extLst>
              <a:ext uri="{FF2B5EF4-FFF2-40B4-BE49-F238E27FC236}">
                <a16:creationId xmlns:a16="http://schemas.microsoft.com/office/drawing/2014/main" id="{1079C195-BC1D-4283-9F7B-1C8D1C863A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217794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ScooterLab – Fleet Controller</a:t>
            </a:r>
          </a:p>
        </p:txBody>
      </p:sp>
      <p:sp>
        <p:nvSpPr>
          <p:cNvPr id="9" name="Content Placeholder 2"/>
          <p:cNvSpPr>
            <a:spLocks noGrp="1"/>
          </p:cNvSpPr>
          <p:nvPr>
            <p:ph idx="1"/>
          </p:nvPr>
        </p:nvSpPr>
        <p:spPr>
          <a:xfrm>
            <a:off x="838201" y="1228725"/>
            <a:ext cx="6124574" cy="4444962"/>
          </a:xfrm>
        </p:spPr>
        <p:txBody>
          <a:bodyPr>
            <a:noAutofit/>
          </a:bodyPr>
          <a:lstStyle/>
          <a:p>
            <a:r>
              <a:rPr lang="en-US" sz="2000" dirty="0"/>
              <a:t>Each WBSC will be remotely controlled and managed by a back-end software framework, called </a:t>
            </a:r>
            <a:r>
              <a:rPr lang="en-US" sz="2000" b="1" dirty="0"/>
              <a:t>Fleet Controller</a:t>
            </a:r>
            <a:r>
              <a:rPr lang="en-US" sz="2000" dirty="0"/>
              <a:t>.</a:t>
            </a:r>
          </a:p>
          <a:p>
            <a:endParaRPr lang="en-US" sz="2000" dirty="0"/>
          </a:p>
          <a:p>
            <a:r>
              <a:rPr lang="en-US" sz="2000" dirty="0"/>
              <a:t>The two main functionalities of the Fleet Controller:</a:t>
            </a:r>
          </a:p>
          <a:p>
            <a:pPr lvl="1"/>
            <a:r>
              <a:rPr lang="en-US" sz="1800" dirty="0"/>
              <a:t>Collect sensed data from the fleet vehicles’ on-board sensors, and </a:t>
            </a:r>
          </a:p>
          <a:p>
            <a:pPr lvl="1"/>
            <a:r>
              <a:rPr lang="en-US" sz="1800" dirty="0"/>
              <a:t>Upload new sensor control and experimental parameters to individual vehicles’ WBSC in an on-demand fashion. </a:t>
            </a:r>
          </a:p>
          <a:p>
            <a:pPr marL="457200" lvl="1" indent="0">
              <a:buNone/>
            </a:pPr>
            <a:endParaRPr lang="en-US" sz="2000" dirty="0"/>
          </a:p>
          <a:p>
            <a:r>
              <a:rPr lang="en-US" sz="2000" dirty="0"/>
              <a:t>This project plans to design and implement and appropriate Fleet Controller.</a:t>
            </a:r>
          </a:p>
        </p:txBody>
      </p:sp>
      <p:sp>
        <p:nvSpPr>
          <p:cNvPr id="3" name="Date Placeholder 2">
            <a:extLst>
              <a:ext uri="{FF2B5EF4-FFF2-40B4-BE49-F238E27FC236}">
                <a16:creationId xmlns:a16="http://schemas.microsoft.com/office/drawing/2014/main" id="{A32887ED-C41D-4CDF-B965-2FBAB3FA4C95}"/>
              </a:ext>
            </a:extLst>
          </p:cNvPr>
          <p:cNvSpPr>
            <a:spLocks noGrp="1"/>
          </p:cNvSpPr>
          <p:nvPr>
            <p:ph type="dt" sz="half" idx="10"/>
          </p:nvPr>
        </p:nvSpPr>
        <p:spPr/>
        <p:txBody>
          <a:bodyPr/>
          <a:lstStyle/>
          <a:p>
            <a:fld id="{FF402D2C-6B2F-47B8-B316-907F7D680D45}" type="datetime1">
              <a:rPr lang="en-US" smtClean="0"/>
              <a:t>2021-06-18</a:t>
            </a:fld>
            <a:endParaRPr lang="en-US"/>
          </a:p>
        </p:txBody>
      </p:sp>
      <p:sp>
        <p:nvSpPr>
          <p:cNvPr id="4" name="Footer Placeholder 3">
            <a:extLst>
              <a:ext uri="{FF2B5EF4-FFF2-40B4-BE49-F238E27FC236}">
                <a16:creationId xmlns:a16="http://schemas.microsoft.com/office/drawing/2014/main" id="{BA57182B-7284-4AB0-AA7C-33A312BC592F}"/>
              </a:ext>
            </a:extLst>
          </p:cNvPr>
          <p:cNvSpPr>
            <a:spLocks noGrp="1"/>
          </p:cNvSpPr>
          <p:nvPr>
            <p:ph type="ftr" sz="quarter" idx="11"/>
          </p:nvPr>
        </p:nvSpPr>
        <p:spPr/>
        <p:txBody>
          <a:bodyPr/>
          <a:lstStyle/>
          <a:p>
            <a:r>
              <a:rPr lang="fr-FR"/>
              <a:t>ScooterLab Workshop</a:t>
            </a:r>
            <a:endParaRPr lang="en-US"/>
          </a:p>
        </p:txBody>
      </p:sp>
      <p:pic>
        <p:nvPicPr>
          <p:cNvPr id="5" name="Picture 4" descr="Diagram&#10;&#10;Description automatically generated">
            <a:extLst>
              <a:ext uri="{FF2B5EF4-FFF2-40B4-BE49-F238E27FC236}">
                <a16:creationId xmlns:a16="http://schemas.microsoft.com/office/drawing/2014/main" id="{738D1591-F6BD-4AC0-8C7E-0DF0550932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2850" y="1263650"/>
            <a:ext cx="3629025" cy="4838700"/>
          </a:xfrm>
          <a:prstGeom prst="rect">
            <a:avLst/>
          </a:prstGeom>
        </p:spPr>
      </p:pic>
      <p:sp>
        <p:nvSpPr>
          <p:cNvPr id="7" name="Rectangle: Rounded Corners 6">
            <a:extLst>
              <a:ext uri="{FF2B5EF4-FFF2-40B4-BE49-F238E27FC236}">
                <a16:creationId xmlns:a16="http://schemas.microsoft.com/office/drawing/2014/main" id="{0F0ACC4D-D4C3-46DA-A651-DCC2D1706E82}"/>
              </a:ext>
            </a:extLst>
          </p:cNvPr>
          <p:cNvSpPr/>
          <p:nvPr/>
        </p:nvSpPr>
        <p:spPr>
          <a:xfrm>
            <a:off x="7191374" y="2906713"/>
            <a:ext cx="4162425" cy="15525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B1E2845A-4743-4163-A6DB-ED72EAF7F26B}"/>
              </a:ext>
            </a:extLst>
          </p:cNvPr>
          <p:cNvSpPr>
            <a:spLocks noGrp="1"/>
          </p:cNvSpPr>
          <p:nvPr>
            <p:ph type="sldNum" sz="quarter" idx="12"/>
          </p:nvPr>
        </p:nvSpPr>
        <p:spPr/>
        <p:txBody>
          <a:bodyPr/>
          <a:lstStyle/>
          <a:p>
            <a:fld id="{D476507C-3A0B-42D9-AEBD-6B244E466FC2}" type="slidenum">
              <a:rPr lang="en-US" smtClean="0"/>
              <a:t>7</a:t>
            </a:fld>
            <a:endParaRPr lang="en-US"/>
          </a:p>
        </p:txBody>
      </p:sp>
      <p:pic>
        <p:nvPicPr>
          <p:cNvPr id="10" name="Picture 9" descr="Logo&#10;&#10;Description automatically generated">
            <a:extLst>
              <a:ext uri="{FF2B5EF4-FFF2-40B4-BE49-F238E27FC236}">
                <a16:creationId xmlns:a16="http://schemas.microsoft.com/office/drawing/2014/main" id="{AEB42ACD-0911-483B-82E6-C152B514B8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369717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ScooterLab – RAMP</a:t>
            </a:r>
          </a:p>
        </p:txBody>
      </p:sp>
      <p:sp>
        <p:nvSpPr>
          <p:cNvPr id="9" name="Content Placeholder 2"/>
          <p:cNvSpPr>
            <a:spLocks noGrp="1"/>
          </p:cNvSpPr>
          <p:nvPr>
            <p:ph idx="1"/>
          </p:nvPr>
        </p:nvSpPr>
        <p:spPr>
          <a:xfrm>
            <a:off x="838200" y="1228725"/>
            <a:ext cx="6191251" cy="4444962"/>
          </a:xfrm>
        </p:spPr>
        <p:txBody>
          <a:bodyPr>
            <a:noAutofit/>
          </a:bodyPr>
          <a:lstStyle/>
          <a:p>
            <a:r>
              <a:rPr lang="en-US" sz="2000" dirty="0"/>
              <a:t>Next, the project will implement an (web) interface, called </a:t>
            </a:r>
            <a:r>
              <a:rPr lang="en-US" sz="2000" b="1" dirty="0"/>
              <a:t>Research Activities Management Portal or RAMP</a:t>
            </a:r>
            <a:r>
              <a:rPr lang="en-US" sz="2000" dirty="0"/>
              <a:t>, for community researchers to interact with the testbed. </a:t>
            </a:r>
          </a:p>
          <a:p>
            <a:endParaRPr lang="en-US" sz="2000" dirty="0"/>
          </a:p>
          <a:p>
            <a:r>
              <a:rPr lang="en-US" sz="2000" dirty="0"/>
              <a:t>RAMP will provide a dashboard to request deployment of new crowd-sensing experiments. </a:t>
            </a:r>
          </a:p>
          <a:p>
            <a:endParaRPr lang="en-US" sz="2000" dirty="0"/>
          </a:p>
          <a:p>
            <a:r>
              <a:rPr lang="en-US" sz="2000" dirty="0"/>
              <a:t>It will enable researchers to download relevant software artifacts and archived datasets from previous experiments. </a:t>
            </a:r>
          </a:p>
          <a:p>
            <a:endParaRPr lang="en-US" sz="2000" dirty="0"/>
          </a:p>
          <a:p>
            <a:r>
              <a:rPr lang="en-US" sz="2000" dirty="0"/>
              <a:t>It will integrate a suite of data analytics and data query tools to help researchers understand and navigate the data.</a:t>
            </a:r>
          </a:p>
        </p:txBody>
      </p:sp>
      <p:sp>
        <p:nvSpPr>
          <p:cNvPr id="3" name="Date Placeholder 2">
            <a:extLst>
              <a:ext uri="{FF2B5EF4-FFF2-40B4-BE49-F238E27FC236}">
                <a16:creationId xmlns:a16="http://schemas.microsoft.com/office/drawing/2014/main" id="{13A11271-6226-4614-950C-D7EC569DFE44}"/>
              </a:ext>
            </a:extLst>
          </p:cNvPr>
          <p:cNvSpPr>
            <a:spLocks noGrp="1"/>
          </p:cNvSpPr>
          <p:nvPr>
            <p:ph type="dt" sz="half" idx="10"/>
          </p:nvPr>
        </p:nvSpPr>
        <p:spPr/>
        <p:txBody>
          <a:bodyPr/>
          <a:lstStyle/>
          <a:p>
            <a:fld id="{B0025725-0C3F-4741-A004-8165868FEF19}" type="datetime1">
              <a:rPr lang="en-US" smtClean="0"/>
              <a:t>2021-06-18</a:t>
            </a:fld>
            <a:endParaRPr lang="en-US"/>
          </a:p>
        </p:txBody>
      </p:sp>
      <p:sp>
        <p:nvSpPr>
          <p:cNvPr id="4" name="Footer Placeholder 3">
            <a:extLst>
              <a:ext uri="{FF2B5EF4-FFF2-40B4-BE49-F238E27FC236}">
                <a16:creationId xmlns:a16="http://schemas.microsoft.com/office/drawing/2014/main" id="{D295D848-6B53-4296-9083-60644F985601}"/>
              </a:ext>
            </a:extLst>
          </p:cNvPr>
          <p:cNvSpPr>
            <a:spLocks noGrp="1"/>
          </p:cNvSpPr>
          <p:nvPr>
            <p:ph type="ftr" sz="quarter" idx="11"/>
          </p:nvPr>
        </p:nvSpPr>
        <p:spPr/>
        <p:txBody>
          <a:bodyPr/>
          <a:lstStyle/>
          <a:p>
            <a:r>
              <a:rPr lang="fr-FR"/>
              <a:t>ScooterLab Workshop</a:t>
            </a:r>
            <a:endParaRPr lang="en-US"/>
          </a:p>
        </p:txBody>
      </p:sp>
      <p:pic>
        <p:nvPicPr>
          <p:cNvPr id="5" name="Picture 4" descr="Diagram&#10;&#10;Description automatically generated">
            <a:extLst>
              <a:ext uri="{FF2B5EF4-FFF2-40B4-BE49-F238E27FC236}">
                <a16:creationId xmlns:a16="http://schemas.microsoft.com/office/drawing/2014/main" id="{738D1591-F6BD-4AC0-8C7E-0DF0550932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2851" y="1154113"/>
            <a:ext cx="3629025" cy="4838700"/>
          </a:xfrm>
          <a:prstGeom prst="rect">
            <a:avLst/>
          </a:prstGeom>
        </p:spPr>
      </p:pic>
      <p:sp>
        <p:nvSpPr>
          <p:cNvPr id="11" name="Rectangle: Rounded Corners 10">
            <a:extLst>
              <a:ext uri="{FF2B5EF4-FFF2-40B4-BE49-F238E27FC236}">
                <a16:creationId xmlns:a16="http://schemas.microsoft.com/office/drawing/2014/main" id="{D384510E-6CF5-48CE-B45C-A6280E36473B}"/>
              </a:ext>
            </a:extLst>
          </p:cNvPr>
          <p:cNvSpPr/>
          <p:nvPr/>
        </p:nvSpPr>
        <p:spPr>
          <a:xfrm>
            <a:off x="7191375" y="4659313"/>
            <a:ext cx="4162425" cy="1552575"/>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8ECAECBF-DE0E-4148-BDC4-8EA22C91BD8E}"/>
              </a:ext>
            </a:extLst>
          </p:cNvPr>
          <p:cNvSpPr>
            <a:spLocks noGrp="1"/>
          </p:cNvSpPr>
          <p:nvPr>
            <p:ph type="sldNum" sz="quarter" idx="12"/>
          </p:nvPr>
        </p:nvSpPr>
        <p:spPr/>
        <p:txBody>
          <a:bodyPr/>
          <a:lstStyle/>
          <a:p>
            <a:fld id="{D476507C-3A0B-42D9-AEBD-6B244E466FC2}" type="slidenum">
              <a:rPr lang="en-US" smtClean="0"/>
              <a:t>8</a:t>
            </a:fld>
            <a:endParaRPr lang="en-US"/>
          </a:p>
        </p:txBody>
      </p:sp>
      <p:pic>
        <p:nvPicPr>
          <p:cNvPr id="10" name="Picture 9" descr="Logo&#10;&#10;Description automatically generated">
            <a:extLst>
              <a:ext uri="{FF2B5EF4-FFF2-40B4-BE49-F238E27FC236}">
                <a16:creationId xmlns:a16="http://schemas.microsoft.com/office/drawing/2014/main" id="{EB268AC3-DB23-4ED2-90EA-C701467EC4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2039914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9"/>
            <a:ext cx="7886700" cy="644522"/>
          </a:xfrm>
        </p:spPr>
        <p:txBody>
          <a:bodyPr>
            <a:normAutofit/>
          </a:bodyPr>
          <a:lstStyle/>
          <a:p>
            <a:pPr algn="ctr"/>
            <a:r>
              <a:rPr lang="en-US" sz="4000" dirty="0">
                <a:ea typeface="Yu Gothic UI Semibold" panose="020B0700000000000000" pitchFamily="34" charset="-128"/>
              </a:rPr>
              <a:t>Who will Use ScooterLab?</a:t>
            </a:r>
          </a:p>
        </p:txBody>
      </p:sp>
      <p:sp>
        <p:nvSpPr>
          <p:cNvPr id="9" name="Content Placeholder 2"/>
          <p:cNvSpPr>
            <a:spLocks noGrp="1"/>
          </p:cNvSpPr>
          <p:nvPr>
            <p:ph idx="1"/>
          </p:nvPr>
        </p:nvSpPr>
        <p:spPr>
          <a:xfrm>
            <a:off x="2152650" y="1228725"/>
            <a:ext cx="7886700" cy="4444962"/>
          </a:xfrm>
        </p:spPr>
        <p:txBody>
          <a:bodyPr>
            <a:noAutofit/>
          </a:bodyPr>
          <a:lstStyle/>
          <a:p>
            <a:pPr marL="0" indent="0" algn="ctr">
              <a:buNone/>
            </a:pPr>
            <a:r>
              <a:rPr lang="en-US" sz="1400" dirty="0"/>
              <a:t>Based on our initial outreach, several groups have expressed interest in using ScooterLab:</a:t>
            </a:r>
          </a:p>
          <a:p>
            <a:pPr algn="l"/>
            <a:endParaRPr lang="en-US" sz="1400" dirty="0">
              <a:latin typeface="Palatino Linotype" panose="02040502050505030304" pitchFamily="18" charset="0"/>
            </a:endParaRPr>
          </a:p>
        </p:txBody>
      </p:sp>
      <p:sp>
        <p:nvSpPr>
          <p:cNvPr id="4" name="Date Placeholder 3">
            <a:extLst>
              <a:ext uri="{FF2B5EF4-FFF2-40B4-BE49-F238E27FC236}">
                <a16:creationId xmlns:a16="http://schemas.microsoft.com/office/drawing/2014/main" id="{F920238A-4B1F-40D5-B4D4-4AFC2159AFF1}"/>
              </a:ext>
            </a:extLst>
          </p:cNvPr>
          <p:cNvSpPr>
            <a:spLocks noGrp="1"/>
          </p:cNvSpPr>
          <p:nvPr>
            <p:ph type="dt" sz="half" idx="10"/>
          </p:nvPr>
        </p:nvSpPr>
        <p:spPr/>
        <p:txBody>
          <a:bodyPr/>
          <a:lstStyle/>
          <a:p>
            <a:fld id="{333394A3-1DC7-4F9D-A207-5DDDB61C9FAC}" type="datetime1">
              <a:rPr lang="en-US" smtClean="0"/>
              <a:t>2021-06-18</a:t>
            </a:fld>
            <a:endParaRPr lang="en-US"/>
          </a:p>
        </p:txBody>
      </p:sp>
      <p:sp>
        <p:nvSpPr>
          <p:cNvPr id="5" name="Footer Placeholder 4">
            <a:extLst>
              <a:ext uri="{FF2B5EF4-FFF2-40B4-BE49-F238E27FC236}">
                <a16:creationId xmlns:a16="http://schemas.microsoft.com/office/drawing/2014/main" id="{18297EBD-B64B-45DB-ABAD-8A21FDEB54A9}"/>
              </a:ext>
            </a:extLst>
          </p:cNvPr>
          <p:cNvSpPr>
            <a:spLocks noGrp="1"/>
          </p:cNvSpPr>
          <p:nvPr>
            <p:ph type="ftr" sz="quarter" idx="11"/>
          </p:nvPr>
        </p:nvSpPr>
        <p:spPr/>
        <p:txBody>
          <a:bodyPr/>
          <a:lstStyle/>
          <a:p>
            <a:r>
              <a:rPr lang="fr-FR"/>
              <a:t>ScooterLab Workshop</a:t>
            </a:r>
            <a:endParaRPr lang="en-US"/>
          </a:p>
        </p:txBody>
      </p:sp>
      <p:pic>
        <p:nvPicPr>
          <p:cNvPr id="3" name="Picture 2">
            <a:extLst>
              <a:ext uri="{FF2B5EF4-FFF2-40B4-BE49-F238E27FC236}">
                <a16:creationId xmlns:a16="http://schemas.microsoft.com/office/drawing/2014/main" id="{601EBE6F-EF1C-4EA7-8EF9-B9E6CA83481B}"/>
              </a:ext>
            </a:extLst>
          </p:cNvPr>
          <p:cNvPicPr>
            <a:picLocks noChangeAspect="1"/>
          </p:cNvPicPr>
          <p:nvPr/>
        </p:nvPicPr>
        <p:blipFill>
          <a:blip r:embed="rId3">
            <a:lum bright="-20000" contrast="40000"/>
          </a:blip>
          <a:stretch>
            <a:fillRect/>
          </a:stretch>
        </p:blipFill>
        <p:spPr>
          <a:xfrm>
            <a:off x="2372643" y="1811241"/>
            <a:ext cx="7446714" cy="3554578"/>
          </a:xfrm>
          <a:prstGeom prst="rect">
            <a:avLst/>
          </a:prstGeom>
        </p:spPr>
      </p:pic>
      <p:sp>
        <p:nvSpPr>
          <p:cNvPr id="7" name="Slide Number Placeholder 6">
            <a:extLst>
              <a:ext uri="{FF2B5EF4-FFF2-40B4-BE49-F238E27FC236}">
                <a16:creationId xmlns:a16="http://schemas.microsoft.com/office/drawing/2014/main" id="{E08DDD61-CD9E-4D98-9C4F-AF0312B0315E}"/>
              </a:ext>
            </a:extLst>
          </p:cNvPr>
          <p:cNvSpPr>
            <a:spLocks noGrp="1"/>
          </p:cNvSpPr>
          <p:nvPr>
            <p:ph type="sldNum" sz="quarter" idx="12"/>
          </p:nvPr>
        </p:nvSpPr>
        <p:spPr/>
        <p:txBody>
          <a:bodyPr/>
          <a:lstStyle/>
          <a:p>
            <a:fld id="{D476507C-3A0B-42D9-AEBD-6B244E466FC2}" type="slidenum">
              <a:rPr lang="en-US" smtClean="0"/>
              <a:t>9</a:t>
            </a:fld>
            <a:endParaRPr lang="en-US"/>
          </a:p>
        </p:txBody>
      </p:sp>
      <p:pic>
        <p:nvPicPr>
          <p:cNvPr id="10" name="Picture 9" descr="Logo&#10;&#10;Description automatically generated">
            <a:extLst>
              <a:ext uri="{FF2B5EF4-FFF2-40B4-BE49-F238E27FC236}">
                <a16:creationId xmlns:a16="http://schemas.microsoft.com/office/drawing/2014/main" id="{6B0467E6-A034-40EA-95FA-0E059670D4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013" y="6328422"/>
            <a:ext cx="1302562" cy="328897"/>
          </a:xfrm>
          <a:prstGeom prst="rect">
            <a:avLst/>
          </a:prstGeom>
        </p:spPr>
      </p:pic>
    </p:spTree>
    <p:extLst>
      <p:ext uri="{BB962C8B-B14F-4D97-AF65-F5344CB8AC3E}">
        <p14:creationId xmlns:p14="http://schemas.microsoft.com/office/powerpoint/2010/main" val="16489082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Bahnschrift"/>
        <a:ea typeface=""/>
        <a:cs typeface=""/>
      </a:majorFont>
      <a:minorFont>
        <a:latin typeface="Bahnschrif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32169</TotalTime>
  <Words>1312</Words>
  <Application>Microsoft Office PowerPoint</Application>
  <PresentationFormat>Widescreen</PresentationFormat>
  <Paragraphs>140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Bahnschrift</vt:lpstr>
      <vt:lpstr>Calibri</vt:lpstr>
      <vt:lpstr>Palatino Linotype</vt:lpstr>
      <vt:lpstr>Tw Cen MT</vt:lpstr>
      <vt:lpstr>Office Theme</vt:lpstr>
      <vt:lpstr>Overview of ScooterLab</vt:lpstr>
      <vt:lpstr>Micromobility</vt:lpstr>
      <vt:lpstr>Why a Micromobility Testbed?</vt:lpstr>
      <vt:lpstr>ScooterLab – The Vision</vt:lpstr>
      <vt:lpstr>The ScooterLab Architecture</vt:lpstr>
      <vt:lpstr>ScooterLab - Vehicles</vt:lpstr>
      <vt:lpstr>ScooterLab – Fleet Controller</vt:lpstr>
      <vt:lpstr>ScooterLab – RAMP</vt:lpstr>
      <vt:lpstr>Who will Use ScooterLab?</vt:lpstr>
      <vt:lpstr>Who will Use ScooterLab?</vt:lpstr>
      <vt:lpstr>Who will Use ScooterLab?</vt:lpstr>
      <vt:lpstr>From Vision to Reality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PadLock</dc:title>
  <dc:creator>Anindya Maiti</dc:creator>
  <cp:lastModifiedBy>Maiti, Anindya</cp:lastModifiedBy>
  <cp:revision>595</cp:revision>
  <dcterms:created xsi:type="dcterms:W3CDTF">2016-01-22T22:22:17Z</dcterms:created>
  <dcterms:modified xsi:type="dcterms:W3CDTF">2021-06-18T14:20:22Z</dcterms:modified>
</cp:coreProperties>
</file>