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K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 snapToObjects="1">
      <p:cViewPr varScale="1">
        <p:scale>
          <a:sx n="107" d="100"/>
          <a:sy n="107" d="100"/>
        </p:scale>
        <p:origin x="736" y="16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07C7B-8A4C-AD45-ABF4-93FDAEA32E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KW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C3D68E-DB75-0A44-9119-F7122A9F25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F1115-3A73-6F4D-A3DA-940F66E0F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C6EB-5A89-174E-AE73-4259C4C2CCD5}" type="datetimeFigureOut">
              <a:rPr lang="en-KW" smtClean="0"/>
              <a:t>15/06/2021</a:t>
            </a:fld>
            <a:endParaRPr lang="en-K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44B64-E1F4-2F45-9F22-5AB75E49A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921A9-07E9-BB46-96A9-7BFD2D583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E406-9457-A24B-9753-222C38BD17FE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52895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143A3-D016-6B48-BEDB-5D9F2B63D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4F0C5D-4630-864D-B150-CF64BC6C5A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101F5-511B-594B-9EDF-8079B6A56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C6EB-5A89-174E-AE73-4259C4C2CCD5}" type="datetimeFigureOut">
              <a:rPr lang="en-KW" smtClean="0"/>
              <a:t>15/06/2021</a:t>
            </a:fld>
            <a:endParaRPr lang="en-K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36268-2835-BF43-AE35-695E19153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B03FE-9112-F142-A358-C5652E3F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E406-9457-A24B-9753-222C38BD17FE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1477602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E5A447-645E-FE4E-A599-12743FE862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KW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D0ED1-C13D-B64C-A9CF-3FAC72C3FA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43FEB3-58BB-6746-BDDD-13E5CF62D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C6EB-5A89-174E-AE73-4259C4C2CCD5}" type="datetimeFigureOut">
              <a:rPr lang="en-KW" smtClean="0"/>
              <a:t>15/06/2021</a:t>
            </a:fld>
            <a:endParaRPr lang="en-K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414DA-5316-4B46-9DEB-137F95CE6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D30DC-3604-5F47-94AD-70516B35C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E406-9457-A24B-9753-222C38BD17FE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1928321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94F5B-3F03-8041-B3F7-EF24107FF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B2A1F3-2802-E944-A6AF-DB3AB231A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24CCCB-A6AF-5A40-A39E-890865A95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C6EB-5A89-174E-AE73-4259C4C2CCD5}" type="datetimeFigureOut">
              <a:rPr lang="en-KW" smtClean="0"/>
              <a:t>15/06/2021</a:t>
            </a:fld>
            <a:endParaRPr lang="en-K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E14B4-9696-FD4E-9D2F-CF314F3A6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66051-44E2-1344-A3A3-8DD6A5362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E406-9457-A24B-9753-222C38BD17FE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1663873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99BD0-F28A-BE4A-8A1C-872DEC30D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C86811-E1CF-4A49-B279-30A0F8AA3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73EF8B-FC6F-8A4C-A125-33D77F476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C6EB-5A89-174E-AE73-4259C4C2CCD5}" type="datetimeFigureOut">
              <a:rPr lang="en-KW" smtClean="0"/>
              <a:t>15/06/2021</a:t>
            </a:fld>
            <a:endParaRPr lang="en-K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BE6244-9B56-784D-8AB1-466D880B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AF00C-1E23-074C-B259-AC800F9AE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E406-9457-A24B-9753-222C38BD17FE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164970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CF49E-1A39-F242-88C4-ABF8BA2AB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063C2D-CC54-D649-A4BE-33BBC89D2C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W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EC5D66-3D50-E741-8613-D43B6569C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W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6D67B-7D90-3D4D-B107-392E5B99F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C6EB-5A89-174E-AE73-4259C4C2CCD5}" type="datetimeFigureOut">
              <a:rPr lang="en-KW" smtClean="0"/>
              <a:t>15/06/2021</a:t>
            </a:fld>
            <a:endParaRPr lang="en-K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0D85A1-9FDB-FC40-B12C-C70F3918E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441A8-073F-AE4C-85AC-59D40646A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E406-9457-A24B-9753-222C38BD17FE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335008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1291B-F991-CC41-BE37-C1ADCA5FB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7A4520-AFFE-EA45-9061-0D7B266094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406122-3B21-7A4E-932F-5DE3140BCC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W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77166F-D3F5-F647-98B7-D017276B2E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378429-3784-5042-9A45-E4E87BC0EE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W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43DE351-D5F8-984C-8FD2-4E57C1D56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C6EB-5A89-174E-AE73-4259C4C2CCD5}" type="datetimeFigureOut">
              <a:rPr lang="en-KW" smtClean="0"/>
              <a:t>15/06/2021</a:t>
            </a:fld>
            <a:endParaRPr lang="en-KW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A8E118-7C87-9948-92A7-C547FE9C8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D5A3AB-DC04-434E-915E-34C820B46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E406-9457-A24B-9753-222C38BD17FE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962212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37F06-B0FB-A24E-9A1C-281CAB805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KW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ED1F4D-45A9-0248-9D11-6A6033B2F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C6EB-5A89-174E-AE73-4259C4C2CCD5}" type="datetimeFigureOut">
              <a:rPr lang="en-KW" smtClean="0"/>
              <a:t>15/06/2021</a:t>
            </a:fld>
            <a:endParaRPr lang="en-KW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67B4A-F264-8448-953B-10B83C32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3520C0-F68B-2049-A292-92E575553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E406-9457-A24B-9753-222C38BD17FE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2027294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E52D35-8019-264C-AB50-CDAA92268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C6EB-5A89-174E-AE73-4259C4C2CCD5}" type="datetimeFigureOut">
              <a:rPr lang="en-KW" smtClean="0"/>
              <a:t>15/06/2021</a:t>
            </a:fld>
            <a:endParaRPr lang="en-KW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1044CF-ED84-DC45-91DF-898DE6D21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44D7D9-169E-DF44-9CDD-AAE39DB1F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E406-9457-A24B-9753-222C38BD17FE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367078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3A64A-CB72-124B-80AB-901AD05FC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W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12D62-9667-944F-BBB2-865E848C35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E1677-B22E-A24F-A00C-8A94DFC866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C1C17B-CE6D-9D4A-AFD0-5CBAFACAD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C6EB-5A89-174E-AE73-4259C4C2CCD5}" type="datetimeFigureOut">
              <a:rPr lang="en-KW" smtClean="0"/>
              <a:t>15/06/2021</a:t>
            </a:fld>
            <a:endParaRPr lang="en-K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AC580-BF63-FF44-AD5B-A0B8B0F79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90924-4CFA-F640-A5D9-24EA2D47C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E406-9457-A24B-9753-222C38BD17FE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1696537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6A564-95A7-A342-B87D-B225445F4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KW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4A4371-AFC7-C740-9E06-BE9EFB2E3E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W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7EAC0-08F2-1B4A-9EA9-2DF6BD5585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9344E-5FDF-244C-91F5-02B3DE822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6C6EB-5A89-174E-AE73-4259C4C2CCD5}" type="datetimeFigureOut">
              <a:rPr lang="en-KW" smtClean="0"/>
              <a:t>15/06/2021</a:t>
            </a:fld>
            <a:endParaRPr lang="en-KW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50C22A-5890-5A40-859A-96A25ED8E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W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971836-F975-7844-8CB0-FE6275782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3E406-9457-A24B-9753-222C38BD17FE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1511037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2EAB06-95A1-1C4A-B692-F09A2AF3D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KW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2B2C4-C4AB-A644-91CE-F659BA2068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KW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3F417-F052-884D-8EDB-AFDE3CEBBD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6C6EB-5A89-174E-AE73-4259C4C2CCD5}" type="datetimeFigureOut">
              <a:rPr lang="en-KW" smtClean="0"/>
              <a:t>15/06/2021</a:t>
            </a:fld>
            <a:endParaRPr lang="en-K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31898-F03D-0945-9C3F-72D422A96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W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DCFD7F-1EBC-0646-A164-6252A63A3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E406-9457-A24B-9753-222C38BD17FE}" type="slidenum">
              <a:rPr lang="en-KW" smtClean="0"/>
              <a:t>‹#›</a:t>
            </a:fld>
            <a:endParaRPr lang="en-KW"/>
          </a:p>
        </p:txBody>
      </p:sp>
    </p:spTree>
    <p:extLst>
      <p:ext uri="{BB962C8B-B14F-4D97-AF65-F5344CB8AC3E}">
        <p14:creationId xmlns:p14="http://schemas.microsoft.com/office/powerpoint/2010/main" val="95894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EFFBFF42-AF00-C443-9593-BDC7243A4C40}"/>
              </a:ext>
            </a:extLst>
          </p:cNvPr>
          <p:cNvCxnSpPr/>
          <p:nvPr/>
        </p:nvCxnSpPr>
        <p:spPr>
          <a:xfrm>
            <a:off x="0" y="457200"/>
            <a:ext cx="12192000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135C21C-0D38-5647-A65C-DEBA8669F41F}"/>
              </a:ext>
            </a:extLst>
          </p:cNvPr>
          <p:cNvCxnSpPr>
            <a:cxnSpLocks/>
          </p:cNvCxnSpPr>
          <p:nvPr/>
        </p:nvCxnSpPr>
        <p:spPr>
          <a:xfrm>
            <a:off x="5977246" y="457200"/>
            <a:ext cx="0" cy="640080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2843BAF-02C9-BD4A-9ABB-6AD3C1B8136C}"/>
              </a:ext>
            </a:extLst>
          </p:cNvPr>
          <p:cNvCxnSpPr>
            <a:cxnSpLocks/>
          </p:cNvCxnSpPr>
          <p:nvPr/>
        </p:nvCxnSpPr>
        <p:spPr>
          <a:xfrm flipH="1">
            <a:off x="1" y="3815477"/>
            <a:ext cx="12191999" cy="0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31F4C0B-7EA2-9E42-9673-6434F8B48B84}"/>
              </a:ext>
            </a:extLst>
          </p:cNvPr>
          <p:cNvSpPr/>
          <p:nvPr/>
        </p:nvSpPr>
        <p:spPr>
          <a:xfrm>
            <a:off x="1337952" y="52242"/>
            <a:ext cx="911233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i="1" u="none" strike="noStrike" dirty="0">
                <a:solidFill>
                  <a:srgbClr val="000000"/>
                </a:solidFill>
                <a:effectLst/>
                <a:latin typeface="-webkit-standard"/>
              </a:rPr>
              <a:t>Modelling cyclists' route choice using Strava and </a:t>
            </a:r>
            <a:r>
              <a:rPr lang="en-US" b="1" i="1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OSMnx</a:t>
            </a:r>
            <a:r>
              <a:rPr lang="en-US" b="1" i="1" u="none" strike="noStrike" dirty="0">
                <a:solidFill>
                  <a:srgbClr val="000000"/>
                </a:solidFill>
                <a:effectLst/>
                <a:latin typeface="-webkit-standard"/>
              </a:rPr>
              <a:t>: A case study of the City of Glasgow</a:t>
            </a:r>
            <a:endParaRPr lang="en-KW" b="1" i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60F761-7FB6-B848-8F2C-7AE29759F0A1}"/>
              </a:ext>
            </a:extLst>
          </p:cNvPr>
          <p:cNvSpPr/>
          <p:nvPr/>
        </p:nvSpPr>
        <p:spPr>
          <a:xfrm>
            <a:off x="-1" y="552202"/>
            <a:ext cx="587828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u="none" strike="noStrike" dirty="0">
                <a:solidFill>
                  <a:srgbClr val="000000"/>
                </a:solidFill>
                <a:effectLst/>
                <a:latin typeface="-webkit-standard"/>
              </a:rPr>
              <a:t>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-webkit-standard"/>
              </a:rPr>
              <a:t>We investigated the role of street configuration in predicting cyclists’ route choice in the City of Glasgow.</a:t>
            </a:r>
            <a:br>
              <a:rPr lang="en-US" dirty="0">
                <a:solidFill>
                  <a:srgbClr val="000000"/>
                </a:solidFill>
                <a:latin typeface="-webkit-standard"/>
              </a:rPr>
            </a:br>
            <a:endParaRPr lang="en-US" dirty="0">
              <a:solidFill>
                <a:srgbClr val="000000"/>
              </a:solidFill>
              <a:latin typeface="-webkit-standar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-webkit-standard"/>
              </a:rPr>
              <a:t>Street configuration – the way streets are related to each other – can be quantified using network centrality indices (degree centrality, betweenness centrality, closeness centrality and eigenvector centrality).</a:t>
            </a:r>
            <a:br>
              <a:rPr lang="en-US" dirty="0">
                <a:solidFill>
                  <a:srgbClr val="000000"/>
                </a:solidFill>
                <a:latin typeface="-webkit-standard"/>
              </a:rPr>
            </a:br>
            <a:endParaRPr lang="en-US" dirty="0">
              <a:solidFill>
                <a:srgbClr val="000000"/>
              </a:solidFill>
              <a:latin typeface="-webkit-standar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-webkit-standard"/>
              </a:rPr>
              <a:t>For example, degree centrality refers to number of streets that each street is tied to.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4D4E78D-DE91-524A-88D3-A135DA442806}"/>
              </a:ext>
            </a:extLst>
          </p:cNvPr>
          <p:cNvSpPr/>
          <p:nvPr/>
        </p:nvSpPr>
        <p:spPr>
          <a:xfrm>
            <a:off x="49480" y="4015514"/>
            <a:ext cx="58782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u="none" strike="noStrike" dirty="0">
                <a:solidFill>
                  <a:srgbClr val="000000"/>
                </a:solidFill>
                <a:effectLst/>
                <a:latin typeface="-webkit-standard"/>
              </a:rPr>
              <a:t>Methods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-webkit-standard"/>
              </a:rPr>
              <a:t>Data Acquisition:</a:t>
            </a:r>
          </a:p>
          <a:p>
            <a:r>
              <a:rPr lang="en-US" dirty="0">
                <a:solidFill>
                  <a:srgbClr val="000000"/>
                </a:solidFill>
                <a:latin typeface="-webkit-standard"/>
              </a:rPr>
              <a:t>- Cyclists’ data </a:t>
            </a:r>
            <a:r>
              <a:rPr lang="en-US" dirty="0">
                <a:solidFill>
                  <a:srgbClr val="000000"/>
                </a:solidFill>
                <a:latin typeface="-webkit-standard"/>
                <a:sym typeface="Wingdings" pitchFamily="2" charset="2"/>
              </a:rPr>
              <a:t> Strava</a:t>
            </a:r>
            <a:br>
              <a:rPr lang="en-US" dirty="0">
                <a:solidFill>
                  <a:srgbClr val="000000"/>
                </a:solidFill>
                <a:latin typeface="-webkit-standard"/>
                <a:sym typeface="Wingdings" pitchFamily="2" charset="2"/>
              </a:rPr>
            </a:br>
            <a:r>
              <a:rPr lang="en-US" dirty="0">
                <a:solidFill>
                  <a:srgbClr val="000000"/>
                </a:solidFill>
                <a:latin typeface="-webkit-standard"/>
                <a:sym typeface="Wingdings" pitchFamily="2" charset="2"/>
              </a:rPr>
              <a:t>- Street centrality indices  </a:t>
            </a:r>
            <a:r>
              <a:rPr lang="en-US" dirty="0" err="1">
                <a:solidFill>
                  <a:srgbClr val="000000"/>
                </a:solidFill>
                <a:latin typeface="-webkit-standard"/>
                <a:sym typeface="Wingdings" pitchFamily="2" charset="2"/>
              </a:rPr>
              <a:t>OSMnx</a:t>
            </a:r>
            <a:r>
              <a:rPr lang="en-US" dirty="0">
                <a:solidFill>
                  <a:srgbClr val="000000"/>
                </a:solidFill>
                <a:latin typeface="-webkit-standard"/>
                <a:sym typeface="Wingdings" pitchFamily="2" charset="2"/>
              </a:rPr>
              <a:t> ( a python toolkit)</a:t>
            </a:r>
          </a:p>
          <a:p>
            <a:endParaRPr lang="en-US" dirty="0">
              <a:solidFill>
                <a:srgbClr val="000000"/>
              </a:solidFill>
              <a:latin typeface="-webkit-standard"/>
              <a:sym typeface="Wingdings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-webkit-standard"/>
                <a:sym typeface="Wingdings" pitchFamily="2" charset="2"/>
              </a:rPr>
              <a:t>Data analysis:</a:t>
            </a:r>
          </a:p>
          <a:p>
            <a:r>
              <a:rPr lang="en-US" dirty="0">
                <a:solidFill>
                  <a:srgbClr val="000000"/>
                </a:solidFill>
                <a:latin typeface="-webkit-standard"/>
                <a:sym typeface="Wingdings" pitchFamily="2" charset="2"/>
              </a:rPr>
              <a:t>- Data manipulation QGIS</a:t>
            </a:r>
            <a:br>
              <a:rPr lang="en-US" dirty="0">
                <a:solidFill>
                  <a:srgbClr val="000000"/>
                </a:solidFill>
                <a:latin typeface="-webkit-standard"/>
                <a:sym typeface="Wingdings" pitchFamily="2" charset="2"/>
              </a:rPr>
            </a:br>
            <a:r>
              <a:rPr lang="en-US" dirty="0">
                <a:solidFill>
                  <a:srgbClr val="000000"/>
                </a:solidFill>
                <a:latin typeface="-webkit-standard"/>
                <a:sym typeface="Wingdings" pitchFamily="2" charset="2"/>
              </a:rPr>
              <a:t>- Data analysis  </a:t>
            </a:r>
            <a:r>
              <a:rPr lang="en-US" dirty="0" err="1">
                <a:solidFill>
                  <a:srgbClr val="000000"/>
                </a:solidFill>
                <a:latin typeface="-webkit-standard"/>
                <a:sym typeface="Wingdings" pitchFamily="2" charset="2"/>
              </a:rPr>
              <a:t>GeoDa</a:t>
            </a:r>
            <a:endParaRPr lang="en-US" dirty="0">
              <a:solidFill>
                <a:srgbClr val="000000"/>
              </a:solidFill>
              <a:latin typeface="-webkit-standard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B38666C-E9E8-A045-9415-E6CF1E19A970}"/>
              </a:ext>
            </a:extLst>
          </p:cNvPr>
          <p:cNvSpPr/>
          <p:nvPr/>
        </p:nvSpPr>
        <p:spPr>
          <a:xfrm>
            <a:off x="6145481" y="518279"/>
            <a:ext cx="58782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u="none" strike="noStrike" dirty="0">
                <a:solidFill>
                  <a:srgbClr val="000000"/>
                </a:solidFill>
                <a:effectLst/>
                <a:latin typeface="-webkit-standard"/>
              </a:rPr>
              <a:t>Results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B46786-E0A2-A540-87E2-72D9B02515DE}"/>
              </a:ext>
            </a:extLst>
          </p:cNvPr>
          <p:cNvSpPr/>
          <p:nvPr/>
        </p:nvSpPr>
        <p:spPr>
          <a:xfrm>
            <a:off x="5977246" y="847198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-webkit-standard"/>
              </a:rPr>
              <a:t>The number of cyclists’ trips was found to be significantly correlated with street centrality indices.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-webkit-standar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-webkit-standard"/>
              </a:rPr>
              <a:t>Spatial error model  -- which accounts for spatial dependence of the residuals – exhibits better predictive performance than other models.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D584629-1DE8-BD4C-AA02-D803156FD18A}"/>
              </a:ext>
            </a:extLst>
          </p:cNvPr>
          <p:cNvSpPr/>
          <p:nvPr/>
        </p:nvSpPr>
        <p:spPr>
          <a:xfrm>
            <a:off x="5977246" y="3815476"/>
            <a:ext cx="58782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i="1" u="none" strike="noStrike" dirty="0">
                <a:solidFill>
                  <a:srgbClr val="000000"/>
                </a:solidFill>
                <a:effectLst/>
                <a:latin typeface="-webkit-standard"/>
              </a:rPr>
              <a:t>Implications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AC2614-4406-6641-8E29-4891DB24D365}"/>
              </a:ext>
            </a:extLst>
          </p:cNvPr>
          <p:cNvSpPr/>
          <p:nvPr/>
        </p:nvSpPr>
        <p:spPr>
          <a:xfrm>
            <a:off x="5977245" y="4186650"/>
            <a:ext cx="62642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-webkit-standard"/>
              </a:rPr>
              <a:t>Cyclists were found to avoid intersections, and favor streets with high betweenness, closeness, eigenvector centrality.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-webkit-standar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-webkit-standard"/>
              </a:rPr>
              <a:t>Crowdsourced data supports the implementation of such a robust method given its fine spatiotemporal resolution.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-webkit-standard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-webkit-standard"/>
              </a:rPr>
              <a:t>These results can be taken into consideration to implement informed interventions. </a:t>
            </a:r>
          </a:p>
        </p:txBody>
      </p:sp>
    </p:spTree>
    <p:extLst>
      <p:ext uri="{BB962C8B-B14F-4D97-AF65-F5344CB8AC3E}">
        <p14:creationId xmlns:p14="http://schemas.microsoft.com/office/powerpoint/2010/main" val="3878855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7753</TotalTime>
  <Words>212</Words>
  <Application>Microsoft Macintosh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-webkit-standard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ALATTAR, MOHAMMAD (PGR)</dc:creator>
  <cp:lastModifiedBy>ALATTAR, MOHAMMAD (PGR)</cp:lastModifiedBy>
  <cp:revision>8</cp:revision>
  <dcterms:created xsi:type="dcterms:W3CDTF">2021-06-10T10:33:26Z</dcterms:created>
  <dcterms:modified xsi:type="dcterms:W3CDTF">2021-06-15T19:59:16Z</dcterms:modified>
</cp:coreProperties>
</file>