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414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Light" panose="00000400000000000000" pitchFamily="2" charset="0"/>
      <p:regular r:id="rId8"/>
      <p:italic r:id="rId9"/>
    </p:embeddedFont>
    <p:embeddedFont>
      <p:font typeface="Montserrat Medium" panose="00000600000000000000" pitchFamily="2" charset="0"/>
      <p:regular r:id="rId10"/>
      <p:italic r:id="rId11"/>
    </p:embeddedFont>
    <p:embeddedFont>
      <p:font typeface="Product Sans" panose="020B0503030502040203" pitchFamily="34" charset="0"/>
      <p:regular r:id="rId12"/>
    </p:embeddedFont>
    <p:embeddedFont>
      <p:font typeface="Roboto Medium" pitchFamily="2" charset="0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24" userDrawn="1">
          <p15:clr>
            <a:srgbClr val="A4A3A4"/>
          </p15:clr>
        </p15:guide>
        <p15:guide id="3" orient="horz" pos="336" userDrawn="1">
          <p15:clr>
            <a:srgbClr val="A4A3A4"/>
          </p15:clr>
        </p15:guide>
        <p15:guide id="4" orient="horz" pos="672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Junghwan" initials="KJ" lastIdx="1" clrIdx="0">
    <p:extLst>
      <p:ext uri="{19B8F6BF-5375-455C-9EA6-DF929625EA0E}">
        <p15:presenceInfo xmlns:p15="http://schemas.microsoft.com/office/powerpoint/2012/main" userId="Kim, Jungh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335"/>
    <a:srgbClr val="4285F4"/>
    <a:srgbClr val="FFE812"/>
    <a:srgbClr val="26388A"/>
    <a:srgbClr val="FBBC05"/>
    <a:srgbClr val="34A853"/>
    <a:srgbClr val="D9D9D9"/>
    <a:srgbClr val="F7941F"/>
    <a:srgbClr val="FF7F7F"/>
    <a:srgbClr val="7F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84606" autoAdjust="0"/>
  </p:normalViewPr>
  <p:slideViewPr>
    <p:cSldViewPr snapToGrid="0">
      <p:cViewPr varScale="1">
        <p:scale>
          <a:sx n="93" d="100"/>
          <a:sy n="93" d="100"/>
        </p:scale>
        <p:origin x="1434" y="78"/>
      </p:cViewPr>
      <p:guideLst>
        <p:guide orient="horz" pos="960"/>
        <p:guide pos="24"/>
        <p:guide orient="horz" pos="336"/>
        <p:guide orient="horz" pos="6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A7D7-87D7-4274-92DC-592A327A2B5B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7D525-6F65-490E-B790-7F8B2128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7D525-6F65-490E-B790-7F8B21288E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323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709592"/>
            <a:ext cx="457200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7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3239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42614"/>
            <a:ext cx="1895475" cy="86291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676650" y="4966413"/>
            <a:ext cx="6991350" cy="38557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latin typeface="Montserrat Light" panose="00000400000000000000" pitchFamily="50" charset="0"/>
              </a:defRPr>
            </a:lvl1pPr>
          </a:lstStyle>
          <a:p>
            <a:pPr algn="l"/>
            <a:r>
              <a:rPr lang="en-US" dirty="0">
                <a:latin typeface="Montserrat Light" panose="00000400000000000000" pitchFamily="50" charset="0"/>
                <a:ea typeface="+mn-ea"/>
              </a:rPr>
              <a:t>Presenter Name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,</a:t>
            </a:r>
            <a:r>
              <a:rPr lang="en-US" baseline="0" dirty="0">
                <a:latin typeface="Montserrat Light" panose="00000400000000000000" pitchFamily="50" charset="0"/>
              </a:rPr>
              <a:t> </a:t>
            </a:r>
            <a:r>
              <a:rPr lang="en-US" dirty="0">
                <a:latin typeface="Montserrat Light" panose="00000400000000000000" pitchFamily="50" charset="0"/>
              </a:rPr>
              <a:t>Job</a:t>
            </a:r>
            <a:r>
              <a:rPr lang="en-US" baseline="0" dirty="0">
                <a:latin typeface="Montserrat Light" panose="00000400000000000000" pitchFamily="50" charset="0"/>
              </a:rPr>
              <a:t> 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76650" y="5304362"/>
            <a:ext cx="699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aseline="0" dirty="0">
                <a:latin typeface="Montserrat Medium" panose="00000600000000000000" pitchFamily="50" charset="0"/>
              </a:rPr>
              <a:t>Champaign County Regional Planning Commission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76650" y="5648349"/>
            <a:ext cx="699135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Montserrat Light" panose="00000400000000000000" pitchFamily="50" charset="0"/>
              </a:defRPr>
            </a:lvl1pPr>
          </a:lstStyle>
          <a:p>
            <a:pPr lvl="0"/>
            <a:r>
              <a:rPr lang="en-US" dirty="0"/>
              <a:t>Event Name, Date</a:t>
            </a:r>
          </a:p>
        </p:txBody>
      </p:sp>
    </p:spTree>
    <p:extLst>
      <p:ext uri="{BB962C8B-B14F-4D97-AF65-F5344CB8AC3E}">
        <p14:creationId xmlns:p14="http://schemas.microsoft.com/office/powerpoint/2010/main" val="212488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4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6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3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0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FB52-8DF2-4204-9863-92EFC3272C74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20266-D49C-4ED8-882E-14974F050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duct Sans" panose="020B0503030502040203" pitchFamily="34" charset="0"/>
              </a:defRPr>
            </a:lvl1pPr>
          </a:lstStyle>
          <a:p>
            <a:fld id="{984FFB52-8DF2-4204-9863-92EFC3272C74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duct Sans" panose="020B050303050204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duct Sans" panose="020B0503030502040203" pitchFamily="34" charset="0"/>
              </a:defRPr>
            </a:lvl1pPr>
          </a:lstStyle>
          <a:p>
            <a:fld id="{12F20266-D49C-4ED8-882E-14974F050E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6718526"/>
            <a:ext cx="3044952" cy="146304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50303050204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4951" y="6718526"/>
            <a:ext cx="3044952" cy="146304"/>
          </a:xfrm>
          <a:prstGeom prst="rect">
            <a:avLst/>
          </a:prstGeom>
          <a:solidFill>
            <a:srgbClr val="FBB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5030305020402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89903" y="6718526"/>
            <a:ext cx="3044952" cy="146304"/>
          </a:xfrm>
          <a:prstGeom prst="rect">
            <a:avLst/>
          </a:prstGeom>
          <a:solidFill>
            <a:srgbClr val="34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50303050204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134855" y="6718526"/>
            <a:ext cx="3057145" cy="142424"/>
          </a:xfrm>
          <a:prstGeom prst="rect">
            <a:avLst/>
          </a:prstGeom>
          <a:solidFill>
            <a:srgbClr val="EA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duct Sans" panose="020B0503030502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duct Sans" panose="020B050303050204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duct Sans" panose="020B050303050204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duct Sans" panose="020B0503030502040203" pitchFamily="34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duct Sans" panose="020B0503030502040203" pitchFamily="34" charset="0"/>
          <a:ea typeface="Roboto Medium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duct Sans" panose="020B0503030502040203" pitchFamily="34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duct Sans" panose="020B0503030502040203" pitchFamily="34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84B322-1FC5-4829-AD6A-80BF0DADE80A}"/>
              </a:ext>
            </a:extLst>
          </p:cNvPr>
          <p:cNvGrpSpPr/>
          <p:nvPr/>
        </p:nvGrpSpPr>
        <p:grpSpPr>
          <a:xfrm>
            <a:off x="10489915" y="6223915"/>
            <a:ext cx="1611509" cy="418848"/>
            <a:chOff x="8900160" y="5826893"/>
            <a:chExt cx="3186066" cy="8280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B4C27D-6380-4AA2-BACB-DD09F4CD8D21}"/>
                </a:ext>
              </a:extLst>
            </p:cNvPr>
            <p:cNvGrpSpPr/>
            <p:nvPr/>
          </p:nvGrpSpPr>
          <p:grpSpPr>
            <a:xfrm>
              <a:off x="8900160" y="5826893"/>
              <a:ext cx="1439426" cy="828091"/>
              <a:chOff x="814515" y="5450231"/>
              <a:chExt cx="1508519" cy="907543"/>
            </a:xfrm>
          </p:grpSpPr>
          <p:pic>
            <p:nvPicPr>
              <p:cNvPr id="13" name="Picture 2" descr="National Science Foundation - Wikipedia">
                <a:extLst>
                  <a:ext uri="{FF2B5EF4-FFF2-40B4-BE49-F238E27FC236}">
                    <a16:creationId xmlns:a16="http://schemas.microsoft.com/office/drawing/2014/main" id="{CC3E9247-E596-43E0-B4ED-ED5D5FEE5B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515" y="5450231"/>
                <a:ext cx="902921" cy="907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4FDF4CD-B2B2-4B70-93FF-F9C96C113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551" y="5555673"/>
                <a:ext cx="481483" cy="696660"/>
              </a:xfrm>
              <a:prstGeom prst="rect">
                <a:avLst/>
              </a:prstGeom>
            </p:spPr>
          </p:pic>
        </p:grpSp>
        <p:pic>
          <p:nvPicPr>
            <p:cNvPr id="15" name="Picture 14" descr="University of Michigan">
              <a:extLst>
                <a:ext uri="{FF2B5EF4-FFF2-40B4-BE49-F238E27FC236}">
                  <a16:creationId xmlns:a16="http://schemas.microsoft.com/office/drawing/2014/main" id="{0F4FAFDD-1E79-4BA0-82C1-AB4337B47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704" y="5873592"/>
              <a:ext cx="694659" cy="69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arvard University - Wikipedia">
              <a:extLst>
                <a:ext uri="{FF2B5EF4-FFF2-40B4-BE49-F238E27FC236}">
                  <a16:creationId xmlns:a16="http://schemas.microsoft.com/office/drawing/2014/main" id="{4614FC53-9D2C-40CF-8098-4FC1A2485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2791" y="5854700"/>
              <a:ext cx="773435" cy="75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D6E117-A375-4AB7-8D21-5A2A7917D158}"/>
              </a:ext>
            </a:extLst>
          </p:cNvPr>
          <p:cNvGrpSpPr/>
          <p:nvPr/>
        </p:nvGrpSpPr>
        <p:grpSpPr>
          <a:xfrm rot="13383871">
            <a:off x="401507" y="323715"/>
            <a:ext cx="600657" cy="588505"/>
            <a:chOff x="1825172" y="582722"/>
            <a:chExt cx="1179854" cy="11559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070B8B-A4E4-4F95-92B3-39BA3879DACC}"/>
                </a:ext>
              </a:extLst>
            </p:cNvPr>
            <p:cNvSpPr/>
            <p:nvPr/>
          </p:nvSpPr>
          <p:spPr>
            <a:xfrm>
              <a:off x="2438969" y="1172649"/>
              <a:ext cx="566057" cy="566057"/>
            </a:xfrm>
            <a:prstGeom prst="rect">
              <a:avLst/>
            </a:prstGeom>
            <a:solidFill>
              <a:srgbClr val="428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ED18B6-1A71-482B-8DF9-35B024A5F538}"/>
                </a:ext>
              </a:extLst>
            </p:cNvPr>
            <p:cNvSpPr/>
            <p:nvPr/>
          </p:nvSpPr>
          <p:spPr>
            <a:xfrm>
              <a:off x="2438968" y="582722"/>
              <a:ext cx="566057" cy="566057"/>
            </a:xfrm>
            <a:prstGeom prst="rect">
              <a:avLst/>
            </a:prstGeom>
            <a:solidFill>
              <a:srgbClr val="EA43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BB94A4-171C-47FF-9A10-1B0FBF3E254E}"/>
                </a:ext>
              </a:extLst>
            </p:cNvPr>
            <p:cNvSpPr/>
            <p:nvPr/>
          </p:nvSpPr>
          <p:spPr>
            <a:xfrm>
              <a:off x="1825172" y="1172648"/>
              <a:ext cx="566057" cy="566057"/>
            </a:xfrm>
            <a:prstGeom prst="rect">
              <a:avLst/>
            </a:prstGeom>
            <a:solidFill>
              <a:srgbClr val="FBB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A9EA51-FB4C-4590-BABE-FA46E093064F}"/>
                </a:ext>
              </a:extLst>
            </p:cNvPr>
            <p:cNvSpPr/>
            <p:nvPr/>
          </p:nvSpPr>
          <p:spPr>
            <a:xfrm>
              <a:off x="1825172" y="582723"/>
              <a:ext cx="566057" cy="566057"/>
            </a:xfrm>
            <a:prstGeom prst="rect">
              <a:avLst/>
            </a:prstGeom>
            <a:solidFill>
              <a:srgbClr val="34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630DD61-20A5-4AAA-A70B-C0F7630BD75B}"/>
              </a:ext>
            </a:extLst>
          </p:cNvPr>
          <p:cNvSpPr txBox="1"/>
          <p:nvPr/>
        </p:nvSpPr>
        <p:spPr>
          <a:xfrm>
            <a:off x="1145395" y="358742"/>
            <a:ext cx="1056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Geomasking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introduces considerable errors in travel times.*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FD198-AED2-4682-B8C4-3CA91C23C1FC}"/>
              </a:ext>
            </a:extLst>
          </p:cNvPr>
          <p:cNvSpPr/>
          <p:nvPr/>
        </p:nvSpPr>
        <p:spPr>
          <a:xfrm>
            <a:off x="18657" y="6081894"/>
            <a:ext cx="1129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* Kim, Junghwan and Mei‐Po Kwan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"Travel time errors caused by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geomasking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might be different between transportation modes and types of urban area." 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Transactions in GIS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(2021). This research was supported by a grant from the U.S. National Science Foundation (BSC-2025783).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PI: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Dr. Douglas Richardson (Harvard);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Pis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Dr. Mei-Po Kwan (CUHK) and Dr. Margaret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Levenstein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(ICPSR) /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Presenter: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Dr. Junghwan Kim (Harvard)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940D13-D253-4B8B-B5A6-5D28F0379062}"/>
              </a:ext>
            </a:extLst>
          </p:cNvPr>
          <p:cNvGrpSpPr/>
          <p:nvPr/>
        </p:nvGrpSpPr>
        <p:grpSpPr>
          <a:xfrm>
            <a:off x="268041" y="1296235"/>
            <a:ext cx="5626143" cy="3292206"/>
            <a:chOff x="247493" y="1563359"/>
            <a:chExt cx="5626143" cy="3292206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8087C0F7-8787-4D2D-BEC1-9F8B40CF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49" y="2050437"/>
              <a:ext cx="5078430" cy="280512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4861FF-2A4E-4041-95FD-B24B486A48C4}"/>
                </a:ext>
              </a:extLst>
            </p:cNvPr>
            <p:cNvSpPr txBox="1"/>
            <p:nvPr/>
          </p:nvSpPr>
          <p:spPr>
            <a:xfrm>
              <a:off x="247493" y="1563359"/>
              <a:ext cx="5626143" cy="338554"/>
            </a:xfrm>
            <a:prstGeom prst="rect">
              <a:avLst/>
            </a:prstGeom>
            <a:solidFill>
              <a:srgbClr val="4285F4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Geomasking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is applied to protect people’s geoprivacy.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F98CCDD-2FD0-4D55-991E-1D9EB4AD4E19}"/>
              </a:ext>
            </a:extLst>
          </p:cNvPr>
          <p:cNvGrpSpPr/>
          <p:nvPr/>
        </p:nvGrpSpPr>
        <p:grpSpPr>
          <a:xfrm>
            <a:off x="6325408" y="1296235"/>
            <a:ext cx="5626143" cy="3029189"/>
            <a:chOff x="6304860" y="1608096"/>
            <a:chExt cx="5626143" cy="3029189"/>
          </a:xfrm>
        </p:grpSpPr>
        <p:pic>
          <p:nvPicPr>
            <p:cNvPr id="28" name="Picture 27" descr="Chart, scatter chart&#10;&#10;Description automatically generated">
              <a:extLst>
                <a:ext uri="{FF2B5EF4-FFF2-40B4-BE49-F238E27FC236}">
                  <a16:creationId xmlns:a16="http://schemas.microsoft.com/office/drawing/2014/main" id="{056AF326-6DE4-4AE2-9D14-DC87F9919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3"/>
            <a:stretch/>
          </p:blipFill>
          <p:spPr>
            <a:xfrm>
              <a:off x="6591022" y="2245496"/>
              <a:ext cx="5078430" cy="239178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E6FC56-CCDA-414B-B4C6-4B5143D77C6A}"/>
                </a:ext>
              </a:extLst>
            </p:cNvPr>
            <p:cNvSpPr txBox="1"/>
            <p:nvPr/>
          </p:nvSpPr>
          <p:spPr>
            <a:xfrm>
              <a:off x="6304860" y="1608096"/>
              <a:ext cx="5626143" cy="584775"/>
            </a:xfrm>
            <a:prstGeom prst="rect">
              <a:avLst/>
            </a:prstGeom>
            <a:solidFill>
              <a:srgbClr val="EA4335">
                <a:alpha val="4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Errors in travel time estimation are caused by using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geomasked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points.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92B18C1-F1C6-4175-830A-17CCF5A6883B}"/>
              </a:ext>
            </a:extLst>
          </p:cNvPr>
          <p:cNvSpPr txBox="1"/>
          <p:nvPr/>
        </p:nvSpPr>
        <p:spPr>
          <a:xfrm rot="16200000">
            <a:off x="5632603" y="3072056"/>
            <a:ext cx="1849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028F52-8C29-477F-B0FD-18F5391FB36B}"/>
              </a:ext>
            </a:extLst>
          </p:cNvPr>
          <p:cNvSpPr txBox="1"/>
          <p:nvPr/>
        </p:nvSpPr>
        <p:spPr>
          <a:xfrm>
            <a:off x="7078893" y="4373805"/>
            <a:ext cx="1962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Population Density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85DB24-0C02-42D2-A4F0-BB744E6DD815}"/>
              </a:ext>
            </a:extLst>
          </p:cNvPr>
          <p:cNvSpPr txBox="1"/>
          <p:nvPr/>
        </p:nvSpPr>
        <p:spPr>
          <a:xfrm>
            <a:off x="9535321" y="4373805"/>
            <a:ext cx="1962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Population Density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47819F-D012-487D-BA49-D75011071ED5}"/>
              </a:ext>
            </a:extLst>
          </p:cNvPr>
          <p:cNvSpPr txBox="1"/>
          <p:nvPr/>
        </p:nvSpPr>
        <p:spPr>
          <a:xfrm>
            <a:off x="7078893" y="1962578"/>
            <a:ext cx="196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Car-based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3BCBE4-3769-4EE5-A3B8-3FD9C7E4A504}"/>
              </a:ext>
            </a:extLst>
          </p:cNvPr>
          <p:cNvSpPr txBox="1"/>
          <p:nvPr/>
        </p:nvSpPr>
        <p:spPr>
          <a:xfrm>
            <a:off x="9535320" y="1962578"/>
            <a:ext cx="1962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Transit-based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5A73F7-C915-4072-94CE-F68A60E01688}"/>
              </a:ext>
            </a:extLst>
          </p:cNvPr>
          <p:cNvSpPr txBox="1"/>
          <p:nvPr/>
        </p:nvSpPr>
        <p:spPr>
          <a:xfrm>
            <a:off x="281498" y="4847551"/>
            <a:ext cx="11670053" cy="109138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GVDE (Geospatial Virtual Data Enclave)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potential solution for accessing, sharing, and analyzing confidential geospatial data!</a:t>
            </a:r>
            <a:endParaRPr lang="en-US" sz="22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30BF3E98-F961-449C-8232-E6C82800DC23}"/>
              </a:ext>
            </a:extLst>
          </p:cNvPr>
          <p:cNvSpPr/>
          <p:nvPr/>
        </p:nvSpPr>
        <p:spPr>
          <a:xfrm>
            <a:off x="5524066" y="2786077"/>
            <a:ext cx="798928" cy="58477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" id="{2A9203B7-00D2-426C-B508-BCB7469B2C4E}" vid="{D9C574D2-5FDC-42B3-BE86-32419C9262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Champaign Urbana Urbanized Area Freight Study</Template>
  <TotalTime>8830</TotalTime>
  <Words>147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Roboto Medium</vt:lpstr>
      <vt:lpstr>Montserrat Light</vt:lpstr>
      <vt:lpstr>Calibri</vt:lpstr>
      <vt:lpstr>Product Sans</vt:lpstr>
      <vt:lpstr>Montserrat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people perceive the disclosure risk of maps? Examining the perceived disclosure risk of maps and its implications for geoprivacy protection</dc:title>
  <dc:creator>jk11@illinois.edu</dc:creator>
  <cp:keywords/>
  <cp:lastModifiedBy>Kim, Junghwan</cp:lastModifiedBy>
  <cp:revision>1484</cp:revision>
  <dcterms:created xsi:type="dcterms:W3CDTF">2018-03-31T20:29:37Z</dcterms:created>
  <dcterms:modified xsi:type="dcterms:W3CDTF">2021-06-15T20:04:22Z</dcterms:modified>
</cp:coreProperties>
</file>