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45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5853"/>
  </p:normalViewPr>
  <p:slideViewPr>
    <p:cSldViewPr snapToGrid="0" snapToObjects="1">
      <p:cViewPr varScale="1">
        <p:scale>
          <a:sx n="85" d="100"/>
          <a:sy n="85" d="100"/>
        </p:scale>
        <p:origin x="566" y="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ADF96-329A-FE4A-A2E8-0EBB3A312723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A1A93B-F2FD-AF4B-B78F-E844680EC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89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1A93B-F2FD-AF4B-B78F-E844680EC7C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791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54D1E-90C0-F14F-86FB-85B9D565B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4651F8-85B1-BD42-9D9B-2BCCD4F03E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0A9288-8020-AF42-80DE-B2D59A8CF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CC4-4079-E946-AC3B-27098C5D4F4B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57472-6C95-064A-8A7C-D149F56E6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DBAE3D-3F63-C94C-9C1B-1D8453395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5DC75-6C08-EC44-B262-D9E35D113E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564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FFD28-6F84-1E44-907C-CA3E0B477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36E69E-C667-6C4D-AC85-F7711AE451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D27C23-67CC-A44A-9BF8-9B411A4D7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CC4-4079-E946-AC3B-27098C5D4F4B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57CC6B-A3EE-F24C-93AE-C956A9D4D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FCA33A-94E5-6844-99F5-571082982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5DC75-6C08-EC44-B262-D9E35D113E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033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1BD8FA-AA34-4746-8423-6D8EE37DAC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1038D8-D6F5-DC40-94B8-90C2867911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C3602-F4C5-2644-B506-08149E07E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CC4-4079-E946-AC3B-27098C5D4F4B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F2829-5B31-0349-A18F-E2599496D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506488-3364-984D-A399-5F95D6B89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5DC75-6C08-EC44-B262-D9E35D113E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533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DDF10-0302-2242-ADFB-26F6DDF8E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A6797C-BC25-9C4A-B657-5D00E60E20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1A344A-6D7E-1E48-BE26-CDBB11EF2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CC4-4079-E946-AC3B-27098C5D4F4B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A1DE2A-80DD-1D4D-8DB7-75964587D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463BED-CB38-864C-A812-8E62A4B7E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5DC75-6C08-EC44-B262-D9E35D113E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332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83C58-1C75-C946-B661-7B37D5944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187EE-40DE-5D4A-BF98-83177F033C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0A2F93-EDBB-EB4C-9861-5FC833179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CC4-4079-E946-AC3B-27098C5D4F4B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9DDD54-2248-AB4D-91CC-3A02864AF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B1143C-AE0F-DE42-98AD-11DD7885B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5DC75-6C08-EC44-B262-D9E35D113E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56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DD037-35CC-D649-9604-03FE777E4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EBAA54-E283-BE4B-A2AF-6342C8AB81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3AF891-AFDB-0949-82B9-1059CCB178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807861-1334-8743-BB79-E474E14AB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CC4-4079-E946-AC3B-27098C5D4F4B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11DF91-AEC0-9F45-AFD1-FBE104A04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6A7550-3DB7-1F48-AD88-859813C23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5DC75-6C08-EC44-B262-D9E35D113E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688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8514B-F734-644E-BC58-CE80E5F37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1AD547-E3FA-F44D-9665-F086E10FE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3F32D0-12AF-7442-A0A8-D419BCC960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F031DB-CC74-1747-A4DC-906AE493CB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334A02-8DB4-6545-96C9-5691D3BB98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08B697-177B-FC43-91FF-A380F5089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CC4-4079-E946-AC3B-27098C5D4F4B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AFCADC-52A2-6247-A45D-83E8432EB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C7889D-EC16-AD4F-BCCB-2141A7D47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5DC75-6C08-EC44-B262-D9E35D113E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752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E0971-24BB-AD40-BAC6-69EE49C6B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1BC5AE-B92A-C944-9993-617F6ECF3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CC4-4079-E946-AC3B-27098C5D4F4B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7298A6-237F-CE4C-9B22-BDF2205F0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3B7E7C-194E-C346-98B6-879C58A6F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5DC75-6C08-EC44-B262-D9E35D113E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736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15D318-4488-104C-81DB-C7D4FE41B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CC4-4079-E946-AC3B-27098C5D4F4B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45A437-E168-C641-8AB3-68018D2C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64575F-5803-6142-B577-EFEDE87F4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5DC75-6C08-EC44-B262-D9E35D113E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989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ED90F-B3EC-4C41-A5F4-F28705BE3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C6285-6042-894A-BA7A-9468A670F1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621634-E580-FA41-B470-A370687BAC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A1A36D-5116-294A-87B3-4655378D5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CC4-4079-E946-AC3B-27098C5D4F4B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22B0CD-8292-E942-BAD1-B8101BB00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761929-A5AB-1C4A-9CEA-CE4EEBFDC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5DC75-6C08-EC44-B262-D9E35D113E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964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6D9E9-94B2-5A4C-8818-E4D159A22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3F0A40-B661-974E-9F5D-CC9318F82D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850EED-9BCE-924C-BDA2-063495F6D1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33C4DB-B5D1-7A42-B6B2-A1223CD59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CC4-4079-E946-AC3B-27098C5D4F4B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5B21D4-C9CE-7A49-8675-7B1D95408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63C843-1328-B042-822E-EE679555E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5DC75-6C08-EC44-B262-D9E35D113E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371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57BEA1-E5AE-5242-A83C-3BC45743D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689B15-A162-0046-9B22-C677138E26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80CBD1-0516-F44F-B11B-2E5BAC5041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A6CC4-4079-E946-AC3B-27098C5D4F4B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F3D5AE-0C0F-0047-AC70-C9591859E9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14D3E-A064-9043-8FF9-E393F470DF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5DC75-6C08-EC44-B262-D9E35D113E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819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jp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12" Type="http://schemas.openxmlformats.org/officeDocument/2006/relationships/image" Target="../media/image8.jpg"/><Relationship Id="rId17" Type="http://schemas.openxmlformats.org/officeDocument/2006/relationships/image" Target="../media/image13.png"/><Relationship Id="rId2" Type="http://schemas.openxmlformats.org/officeDocument/2006/relationships/audio" Target="../media/media1.m4a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jpeg"/><Relationship Id="rId15" Type="http://schemas.openxmlformats.org/officeDocument/2006/relationships/image" Target="../media/image11.emf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jpeg"/><Relationship Id="rId1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 descr="A picture containing outdoor, sky, road, way&#10;&#10;Description automatically generated">
            <a:extLst>
              <a:ext uri="{FF2B5EF4-FFF2-40B4-BE49-F238E27FC236}">
                <a16:creationId xmlns:a16="http://schemas.microsoft.com/office/drawing/2014/main" id="{D1941457-3E34-FE45-9FE7-2A59929191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485" t="60718" r="485" b="26651"/>
          <a:stretch/>
        </p:blipFill>
        <p:spPr>
          <a:xfrm>
            <a:off x="-68175" y="-11213"/>
            <a:ext cx="12260175" cy="1161512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16557BF-00CC-3640-819B-8BB108C78F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2792404"/>
              </p:ext>
            </p:extLst>
          </p:nvPr>
        </p:nvGraphicFramePr>
        <p:xfrm>
          <a:off x="3310234" y="1461602"/>
          <a:ext cx="4485805" cy="2658310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1186342">
                  <a:extLst>
                    <a:ext uri="{9D8B030D-6E8A-4147-A177-3AD203B41FA5}">
                      <a16:colId xmlns:a16="http://schemas.microsoft.com/office/drawing/2014/main" val="1067586723"/>
                    </a:ext>
                  </a:extLst>
                </a:gridCol>
                <a:gridCol w="1196723">
                  <a:extLst>
                    <a:ext uri="{9D8B030D-6E8A-4147-A177-3AD203B41FA5}">
                      <a16:colId xmlns:a16="http://schemas.microsoft.com/office/drawing/2014/main" val="226270325"/>
                    </a:ext>
                  </a:extLst>
                </a:gridCol>
                <a:gridCol w="2102740">
                  <a:extLst>
                    <a:ext uri="{9D8B030D-6E8A-4147-A177-3AD203B41FA5}">
                      <a16:colId xmlns:a16="http://schemas.microsoft.com/office/drawing/2014/main" val="1063748228"/>
                    </a:ext>
                  </a:extLst>
                </a:gridCol>
              </a:tblGrid>
              <a:tr h="405744">
                <a:tc>
                  <a:txBody>
                    <a:bodyPr/>
                    <a:lstStyle/>
                    <a:p>
                      <a:pPr marL="457200"/>
                      <a:endParaRPr lang="en-US" sz="14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8580" marR="68580" marT="0" marB="0">
                    <a:solidFill>
                      <a:srgbClr val="36454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Problem Definition</a:t>
                      </a:r>
                    </a:p>
                  </a:txBody>
                  <a:tcPr marL="68580" marR="68580" marT="0" marB="0">
                    <a:solidFill>
                      <a:srgbClr val="36454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Solution Generation</a:t>
                      </a:r>
                    </a:p>
                  </a:txBody>
                  <a:tcPr marL="68580" marR="68580" marT="0" marB="0">
                    <a:solidFill>
                      <a:srgbClr val="3645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4296763"/>
                  </a:ext>
                </a:extLst>
              </a:tr>
              <a:tr h="1420103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Technological Dimensions</a:t>
                      </a:r>
                    </a:p>
                  </a:txBody>
                  <a:tcPr marL="68580" marR="68580" marT="0" marB="0">
                    <a:solidFill>
                      <a:srgbClr val="36454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effectLst/>
                        </a:rPr>
                        <a:t>Measure and warn near misses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1300" dirty="0">
                          <a:effectLst/>
                        </a:rPr>
                        <a:t>Connect smart pedestrian, e-scooter, driver &amp; intersection systems </a:t>
                      </a:r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1300" dirty="0">
                          <a:effectLst/>
                        </a:rPr>
                        <a:t>Develop an app for pedestrians, e-scooters, and drivers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4690854"/>
                  </a:ext>
                </a:extLst>
              </a:tr>
              <a:tr h="811487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Social Dimensions</a:t>
                      </a:r>
                    </a:p>
                  </a:txBody>
                  <a:tcPr marL="68580" marR="68580" marT="0" marB="0">
                    <a:solidFill>
                      <a:srgbClr val="36454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effectLst/>
                        </a:rPr>
                        <a:t>Build consensus for public action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1300" dirty="0">
                          <a:effectLst/>
                        </a:rPr>
                        <a:t>Encourage behavior change for all road users</a:t>
                      </a:r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1300" dirty="0">
                          <a:effectLst/>
                        </a:rPr>
                        <a:t>Redesign roadways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7020362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33B3C579-C566-534B-AED8-0A9E55FF610B}"/>
              </a:ext>
            </a:extLst>
          </p:cNvPr>
          <p:cNvSpPr/>
          <p:nvPr/>
        </p:nvSpPr>
        <p:spPr>
          <a:xfrm>
            <a:off x="-12118" y="1137255"/>
            <a:ext cx="3211668" cy="5701538"/>
          </a:xfrm>
          <a:prstGeom prst="rect">
            <a:avLst/>
          </a:prstGeom>
          <a:solidFill>
            <a:srgbClr val="3645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6454F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C81E93-E41E-3647-BC29-6B4668DA9F40}"/>
              </a:ext>
            </a:extLst>
          </p:cNvPr>
          <p:cNvSpPr/>
          <p:nvPr/>
        </p:nvSpPr>
        <p:spPr>
          <a:xfrm>
            <a:off x="0" y="6838793"/>
            <a:ext cx="12192000" cy="10387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88FD83-0B39-C946-9939-1EE3575EE051}"/>
              </a:ext>
            </a:extLst>
          </p:cNvPr>
          <p:cNvSpPr txBox="1"/>
          <p:nvPr/>
        </p:nvSpPr>
        <p:spPr>
          <a:xfrm>
            <a:off x="0" y="1163850"/>
            <a:ext cx="261902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bg1"/>
                </a:solidFill>
              </a:rPr>
              <a:t>Rutgers Research Team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CD172C-E7A9-E146-84AF-00AB4C57468B}"/>
              </a:ext>
            </a:extLst>
          </p:cNvPr>
          <p:cNvSpPr txBox="1"/>
          <p:nvPr/>
        </p:nvSpPr>
        <p:spPr>
          <a:xfrm>
            <a:off x="75676" y="1478506"/>
            <a:ext cx="2855323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i="1" dirty="0">
                <a:solidFill>
                  <a:schemeClr val="bg1"/>
                </a:solidFill>
              </a:rPr>
              <a:t>Edward J. Bloustein School of Planning and Public Policy </a:t>
            </a:r>
            <a:endParaRPr lang="en-US" sz="1350" dirty="0">
              <a:solidFill>
                <a:schemeClr val="bg1"/>
              </a:solidFill>
              <a:effectLst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Clinton Andrews, PhD, AICP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Kelcie Ralph, PhD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Robert Noland, PhD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Leigh Ann Von Hagen, AICP, PP </a:t>
            </a:r>
          </a:p>
          <a:p>
            <a:endParaRPr lang="en-US" sz="1200" dirty="0">
              <a:solidFill>
                <a:schemeClr val="bg1"/>
              </a:solidFill>
              <a:effectLst/>
            </a:endParaRPr>
          </a:p>
          <a:p>
            <a:r>
              <a:rPr lang="en-US" sz="1350" b="1" i="1" dirty="0">
                <a:solidFill>
                  <a:schemeClr val="bg1"/>
                </a:solidFill>
              </a:rPr>
              <a:t>Department of Civil and Environmental Engineering </a:t>
            </a:r>
            <a:endParaRPr lang="en-US" sz="1350" dirty="0">
              <a:solidFill>
                <a:schemeClr val="bg1"/>
              </a:solidFill>
              <a:effectLst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Jie Gong, PhD </a:t>
            </a:r>
          </a:p>
          <a:p>
            <a:endParaRPr lang="en-US" sz="1200" dirty="0">
              <a:solidFill>
                <a:schemeClr val="bg1"/>
              </a:solidFill>
              <a:effectLst/>
            </a:endParaRPr>
          </a:p>
          <a:p>
            <a:r>
              <a:rPr lang="en-US" sz="1350" b="1" i="1" dirty="0">
                <a:solidFill>
                  <a:schemeClr val="bg1"/>
                </a:solidFill>
              </a:rPr>
              <a:t>Department of Computer Science </a:t>
            </a:r>
            <a:endParaRPr lang="en-US" sz="1350" dirty="0">
              <a:solidFill>
                <a:schemeClr val="bg1"/>
              </a:solidFill>
              <a:effectLst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Dimitris Metaxas, PhD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chemeClr val="bg1"/>
                </a:solidFill>
              </a:rPr>
              <a:t>Desheng</a:t>
            </a:r>
            <a:r>
              <a:rPr lang="en-US" sz="1200" dirty="0">
                <a:solidFill>
                  <a:schemeClr val="bg1"/>
                </a:solidFill>
              </a:rPr>
              <a:t> Zhang, PhD </a:t>
            </a:r>
            <a:endParaRPr lang="en-US" sz="1200" dirty="0">
              <a:solidFill>
                <a:schemeClr val="bg1"/>
              </a:solidFill>
              <a:effectLst/>
            </a:endParaRP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13C359-CD6F-D748-9778-8DDAFB94689D}"/>
              </a:ext>
            </a:extLst>
          </p:cNvPr>
          <p:cNvSpPr txBox="1"/>
          <p:nvPr/>
        </p:nvSpPr>
        <p:spPr>
          <a:xfrm>
            <a:off x="21842" y="4200950"/>
            <a:ext cx="26190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Project Partners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9C4944-46B0-BE45-BB90-0F4668A91F23}"/>
              </a:ext>
            </a:extLst>
          </p:cNvPr>
          <p:cNvSpPr txBox="1"/>
          <p:nvPr/>
        </p:nvSpPr>
        <p:spPr>
          <a:xfrm>
            <a:off x="66644" y="4529459"/>
            <a:ext cx="23107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The City of Asbury Park, NJ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Borough of Highland Park, NJ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The City of Hoboken, NJ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The City of New Brunswick, NJ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North Jersey Transportation Planning Authority (NJTPA)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Rutgers University Transportation Services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chemeClr val="bg1"/>
                </a:solidFill>
              </a:rPr>
              <a:t>Veo</a:t>
            </a:r>
            <a:endParaRPr lang="en-US" sz="12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705DD0-D933-534E-A7AA-96FEB8618657}"/>
              </a:ext>
            </a:extLst>
          </p:cNvPr>
          <p:cNvSpPr txBox="1"/>
          <p:nvPr/>
        </p:nvSpPr>
        <p:spPr>
          <a:xfrm>
            <a:off x="4734691" y="1157876"/>
            <a:ext cx="163689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50" b="1" dirty="0"/>
              <a:t>Project Overview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F9740856-ED23-4A44-8608-1129E12A7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170" y="5710834"/>
            <a:ext cx="635001" cy="63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57085EA-7492-374E-BEC4-536A23709A1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2403"/>
          <a:stretch/>
        </p:blipFill>
        <p:spPr>
          <a:xfrm>
            <a:off x="8036368" y="3202403"/>
            <a:ext cx="867865" cy="97687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362EF11-92E3-3149-8EE7-DF1F24FF07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01075" y="3207012"/>
            <a:ext cx="1262672" cy="98864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22376B6-0631-FE41-BBA4-CB4FA360A2DE}"/>
              </a:ext>
            </a:extLst>
          </p:cNvPr>
          <p:cNvSpPr txBox="1"/>
          <p:nvPr/>
        </p:nvSpPr>
        <p:spPr>
          <a:xfrm>
            <a:off x="7807850" y="1157876"/>
            <a:ext cx="28871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Roadway User Trajectory Prediction Using Computer Vision Techniques </a:t>
            </a:r>
            <a:endParaRPr lang="en-US" sz="1400" dirty="0">
              <a:effectLst/>
            </a:endParaRPr>
          </a:p>
        </p:txBody>
      </p:sp>
      <p:pic>
        <p:nvPicPr>
          <p:cNvPr id="23" name="Picture 22" descr="A top view of a city&#10;&#10;Description automatically generated">
            <a:extLst>
              <a:ext uri="{FF2B5EF4-FFF2-40B4-BE49-F238E27FC236}">
                <a16:creationId xmlns:a16="http://schemas.microsoft.com/office/drawing/2014/main" id="{E6F2042C-7F02-3141-B397-680C5D74FA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742" y="1677425"/>
            <a:ext cx="1254200" cy="941181"/>
          </a:xfrm>
          <a:prstGeom prst="rect">
            <a:avLst/>
          </a:prstGeom>
        </p:spPr>
      </p:pic>
      <p:pic>
        <p:nvPicPr>
          <p:cNvPr id="24" name="Picture 23" descr="A view of a city&#10;&#10;Description automatically generated">
            <a:extLst>
              <a:ext uri="{FF2B5EF4-FFF2-40B4-BE49-F238E27FC236}">
                <a16:creationId xmlns:a16="http://schemas.microsoft.com/office/drawing/2014/main" id="{7FB29992-D4D4-6F4F-8AAE-519A08F1240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265" y="1671680"/>
            <a:ext cx="1252962" cy="94025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F9EAB23-8534-3648-B15D-9D6764298FB7}"/>
              </a:ext>
            </a:extLst>
          </p:cNvPr>
          <p:cNvSpPr txBox="1"/>
          <p:nvPr/>
        </p:nvSpPr>
        <p:spPr>
          <a:xfrm>
            <a:off x="9742311" y="43010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E01576C-A519-6947-AB94-7571E8BA9436}"/>
              </a:ext>
            </a:extLst>
          </p:cNvPr>
          <p:cNvSpPr txBox="1"/>
          <p:nvPr/>
        </p:nvSpPr>
        <p:spPr>
          <a:xfrm>
            <a:off x="9338278" y="2580845"/>
            <a:ext cx="1173787" cy="453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50" b="1" dirty="0"/>
              <a:t>Vehicle Trajectory</a:t>
            </a:r>
          </a:p>
          <a:p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C8272B5-5D98-A943-94CD-F686F9ECC636}"/>
              </a:ext>
            </a:extLst>
          </p:cNvPr>
          <p:cNvSpPr txBox="1"/>
          <p:nvPr/>
        </p:nvSpPr>
        <p:spPr>
          <a:xfrm>
            <a:off x="7897662" y="2567353"/>
            <a:ext cx="1457811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50" b="1" dirty="0"/>
              <a:t>Pedestrian Trajectory</a:t>
            </a:r>
          </a:p>
          <a:p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DB83216-6F98-084F-AD39-96C2F96458D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01173" y="4694416"/>
            <a:ext cx="3299790" cy="1810372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A262F9B3-672D-A548-88F4-5BC74FC96956}"/>
              </a:ext>
            </a:extLst>
          </p:cNvPr>
          <p:cNvSpPr txBox="1"/>
          <p:nvPr/>
        </p:nvSpPr>
        <p:spPr>
          <a:xfrm>
            <a:off x="3408673" y="4164013"/>
            <a:ext cx="2946807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50" b="1" dirty="0"/>
              <a:t>Connected Solution for Micromobility Safety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B979B72-C337-E54E-8A50-D85A2175EA7C}"/>
              </a:ext>
            </a:extLst>
          </p:cNvPr>
          <p:cNvSpPr txBox="1"/>
          <p:nvPr/>
        </p:nvSpPr>
        <p:spPr>
          <a:xfrm>
            <a:off x="7098501" y="4313115"/>
            <a:ext cx="219252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50" b="1" dirty="0"/>
              <a:t>Social Experiments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959832C0-2BD9-9842-9988-E880D00B1B20}"/>
              </a:ext>
            </a:extLst>
          </p:cNvPr>
          <p:cNvPicPr/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75"/>
          <a:stretch/>
        </p:blipFill>
        <p:spPr bwMode="auto">
          <a:xfrm>
            <a:off x="6617949" y="4706950"/>
            <a:ext cx="1576813" cy="9283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0" name="Picture Placeholder 12" descr="A group of people crossing a city street&#10;&#10;Description automatically generated">
            <a:extLst>
              <a:ext uri="{FF2B5EF4-FFF2-40B4-BE49-F238E27FC236}">
                <a16:creationId xmlns:a16="http://schemas.microsoft.com/office/drawing/2014/main" id="{CDE450A3-BDE4-E341-829C-503664FBEA9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7"/>
          <a:stretch/>
        </p:blipFill>
        <p:spPr>
          <a:xfrm>
            <a:off x="6617950" y="5669530"/>
            <a:ext cx="1576813" cy="886956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8F611680-0498-2243-813A-240981FB60DD}"/>
              </a:ext>
            </a:extLst>
          </p:cNvPr>
          <p:cNvSpPr txBox="1"/>
          <p:nvPr/>
        </p:nvSpPr>
        <p:spPr>
          <a:xfrm>
            <a:off x="6664243" y="6581001"/>
            <a:ext cx="14428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Tactical Urbanism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095750F7-CD6D-2947-A6F3-A9EEF3CE2CD9}"/>
              </a:ext>
            </a:extLst>
          </p:cNvPr>
          <p:cNvPicPr/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8" b="5840"/>
          <a:stretch/>
        </p:blipFill>
        <p:spPr bwMode="auto">
          <a:xfrm>
            <a:off x="8228735" y="4698838"/>
            <a:ext cx="1442859" cy="18729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24AA2A6-FC66-D045-B8DB-B2E180F2C6D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069353" y="4689570"/>
            <a:ext cx="629891" cy="841013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639BEF29-5E2B-B043-A1D4-8A10C54E494D}"/>
              </a:ext>
            </a:extLst>
          </p:cNvPr>
          <p:cNvSpPr txBox="1"/>
          <p:nvPr/>
        </p:nvSpPr>
        <p:spPr>
          <a:xfrm>
            <a:off x="8201085" y="6576118"/>
            <a:ext cx="14428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Behavioral Prompts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361B93-97CD-7E43-95D9-88FD3BC26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9467" y="471766"/>
            <a:ext cx="7784375" cy="651988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en-US" sz="3100" b="1" dirty="0">
                <a:solidFill>
                  <a:schemeClr val="bg1"/>
                </a:solidFill>
                <a:highlight>
                  <a:srgbClr val="000000"/>
                </a:highlight>
              </a:rPr>
              <a:t>Making Micromobility Smarter and Safer</a:t>
            </a:r>
            <a:r>
              <a:rPr lang="en-US" sz="3200" dirty="0">
                <a:solidFill>
                  <a:schemeClr val="bg1"/>
                </a:solidFill>
                <a:highlight>
                  <a:srgbClr val="000000"/>
                </a:highlight>
              </a:rPr>
              <a:t/>
            </a:r>
            <a:br>
              <a:rPr lang="en-US" sz="3200" dirty="0">
                <a:solidFill>
                  <a:schemeClr val="bg1"/>
                </a:solidFill>
                <a:highlight>
                  <a:srgbClr val="000000"/>
                </a:highlight>
              </a:rPr>
            </a:br>
            <a:r>
              <a:rPr lang="en-US" sz="1800" dirty="0">
                <a:solidFill>
                  <a:schemeClr val="bg1"/>
                </a:solidFill>
                <a:highlight>
                  <a:srgbClr val="000000"/>
                </a:highlight>
              </a:rPr>
              <a:t>NSF Award #: 1951890</a:t>
            </a:r>
            <a:br>
              <a:rPr lang="en-US" sz="1800" dirty="0">
                <a:solidFill>
                  <a:schemeClr val="bg1"/>
                </a:solidFill>
                <a:highlight>
                  <a:srgbClr val="000000"/>
                </a:highlight>
              </a:rPr>
            </a:br>
            <a:r>
              <a:rPr lang="en-US" sz="1800" dirty="0" smtClean="0">
                <a:solidFill>
                  <a:schemeClr val="bg1"/>
                </a:solidFill>
                <a:highlight>
                  <a:srgbClr val="000000"/>
                </a:highlight>
              </a:rPr>
              <a:t>bloustein.rutgers.edu/</a:t>
            </a:r>
            <a:r>
              <a:rPr lang="en-US" sz="1800" dirty="0" err="1" smtClean="0">
                <a:solidFill>
                  <a:schemeClr val="bg1"/>
                </a:solidFill>
                <a:highlight>
                  <a:srgbClr val="000000"/>
                </a:highlight>
              </a:rPr>
              <a:t>micromobility</a:t>
            </a:r>
            <a:r>
              <a:rPr lang="en-US" sz="1800" i="1" dirty="0">
                <a:solidFill>
                  <a:schemeClr val="bg1"/>
                </a:solidFill>
                <a:highlight>
                  <a:srgbClr val="000000"/>
                </a:highlight>
              </a:rPr>
              <a:t/>
            </a:r>
            <a:br>
              <a:rPr lang="en-US" sz="1800" i="1" dirty="0">
                <a:solidFill>
                  <a:schemeClr val="bg1"/>
                </a:solidFill>
                <a:highlight>
                  <a:srgbClr val="000000"/>
                </a:highlight>
              </a:rPr>
            </a:br>
            <a:endParaRPr lang="en-US" sz="3200" i="1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8C01BA2B-9CC9-BE4D-8BEF-3AD4522F4206}"/>
              </a:ext>
            </a:extLst>
          </p:cNvPr>
          <p:cNvPicPr/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2371" y="4677732"/>
            <a:ext cx="1998690" cy="2004186"/>
          </a:xfrm>
          <a:prstGeom prst="rect">
            <a:avLst/>
          </a:prstGeom>
          <a:noFill/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E82C39D4-128B-114F-A907-828F501A8C61}"/>
              </a:ext>
            </a:extLst>
          </p:cNvPr>
          <p:cNvSpPr txBox="1"/>
          <p:nvPr/>
        </p:nvSpPr>
        <p:spPr>
          <a:xfrm>
            <a:off x="9855456" y="4350529"/>
            <a:ext cx="219252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50" b="1" dirty="0"/>
              <a:t>Community Engagement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6374F409-2641-4B49-B43C-465FA9F08D2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613688" y="2458509"/>
            <a:ext cx="1502636" cy="1725608"/>
          </a:xfrm>
          <a:prstGeom prst="rect">
            <a:avLst/>
          </a:prstGeom>
        </p:spPr>
      </p:pic>
      <p:pic>
        <p:nvPicPr>
          <p:cNvPr id="52" name="Picture 51" descr="A picture containing text, road, scene, way&#10;&#10;Description automatically generated">
            <a:extLst>
              <a:ext uri="{FF2B5EF4-FFF2-40B4-BE49-F238E27FC236}">
                <a16:creationId xmlns:a16="http://schemas.microsoft.com/office/drawing/2014/main" id="{1E5A29CD-6807-7B43-B180-7F2BAA9FE84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601457" y="1481263"/>
            <a:ext cx="1536311" cy="915250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02220EEC-C632-6743-9ECF-E3A684D7A60B}"/>
              </a:ext>
            </a:extLst>
          </p:cNvPr>
          <p:cNvSpPr txBox="1"/>
          <p:nvPr/>
        </p:nvSpPr>
        <p:spPr>
          <a:xfrm>
            <a:off x="10657181" y="1124680"/>
            <a:ext cx="150354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50" b="1" dirty="0"/>
              <a:t>VR Environment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9FF30D8-3669-E94F-A043-B80B87339AFD}"/>
              </a:ext>
            </a:extLst>
          </p:cNvPr>
          <p:cNvSpPr txBox="1"/>
          <p:nvPr/>
        </p:nvSpPr>
        <p:spPr>
          <a:xfrm>
            <a:off x="7770063" y="2731456"/>
            <a:ext cx="28871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Digital Twin Model of the Built Environment</a:t>
            </a:r>
            <a:endParaRPr lang="en-US" sz="1400" b="1" dirty="0">
              <a:effectLst/>
            </a:endParaRPr>
          </a:p>
        </p:txBody>
      </p:sp>
      <p:pic>
        <p:nvPicPr>
          <p:cNvPr id="58" name="Picture 57" descr="Logo&#10;&#10;Description automatically generated with low confidence">
            <a:extLst>
              <a:ext uri="{FF2B5EF4-FFF2-40B4-BE49-F238E27FC236}">
                <a16:creationId xmlns:a16="http://schemas.microsoft.com/office/drawing/2014/main" id="{C3771101-7A2D-BA41-AC67-F7CE8DD50CA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53117" y="6386520"/>
            <a:ext cx="1475230" cy="399237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893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050"/>
    </mc:Choice>
    <mc:Fallback>
      <p:transition spd="slow" advTm="57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</TotalTime>
  <Words>177</Words>
  <Application>Microsoft Office PowerPoint</Application>
  <PresentationFormat>Widescreen</PresentationFormat>
  <Paragraphs>44</Paragraphs>
  <Slides>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Making Micromobility Smarter and Safer NSF Award #: 1951890 bloustein.rutgers.edu/micromobility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Mihail Kaburis</dc:creator>
  <cp:lastModifiedBy>Clinton Andrews</cp:lastModifiedBy>
  <cp:revision>28</cp:revision>
  <dcterms:created xsi:type="dcterms:W3CDTF">2021-05-25T18:05:29Z</dcterms:created>
  <dcterms:modified xsi:type="dcterms:W3CDTF">2021-06-15T19:48:31Z</dcterms:modified>
</cp:coreProperties>
</file>